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74" r:id="rId4"/>
    <p:sldId id="275" r:id="rId5"/>
    <p:sldId id="276" r:id="rId6"/>
    <p:sldId id="277" r:id="rId7"/>
    <p:sldId id="278" r:id="rId8"/>
    <p:sldId id="258" r:id="rId9"/>
    <p:sldId id="271" r:id="rId10"/>
    <p:sldId id="267" r:id="rId11"/>
    <p:sldId id="268" r:id="rId12"/>
    <p:sldId id="270" r:id="rId13"/>
    <p:sldId id="259" r:id="rId14"/>
    <p:sldId id="260" r:id="rId15"/>
    <p:sldId id="272" r:id="rId16"/>
    <p:sldId id="261" r:id="rId17"/>
    <p:sldId id="262" r:id="rId18"/>
    <p:sldId id="263" r:id="rId19"/>
    <p:sldId id="264" r:id="rId20"/>
    <p:sldId id="265" r:id="rId21"/>
    <p:sldId id="269" r:id="rId22"/>
    <p:sldId id="273" r:id="rId23"/>
  </p:sldIdLst>
  <p:sldSz cx="12192000" cy="6858000"/>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94640" autoAdjust="0"/>
  </p:normalViewPr>
  <p:slideViewPr>
    <p:cSldViewPr snapToGrid="0">
      <p:cViewPr>
        <p:scale>
          <a:sx n="90" d="100"/>
          <a:sy n="90" d="100"/>
        </p:scale>
        <p:origin x="72"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1058A03-7F92-4B03-9729-DA1C98FA75AA}" type="datetimeFigureOut">
              <a:rPr lang="en-GB" smtClean="0"/>
              <a:t>05/10/2017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5D590F7-1D4B-4441-9E48-55633AFE6FD6}" type="slidenum">
              <a:rPr lang="en-GB" smtClean="0"/>
              <a:t>‹#›</a:t>
            </a:fld>
            <a:endParaRPr lang="en-GB" dirty="0"/>
          </a:p>
        </p:txBody>
      </p:sp>
    </p:spTree>
    <p:extLst>
      <p:ext uri="{BB962C8B-B14F-4D97-AF65-F5344CB8AC3E}">
        <p14:creationId xmlns:p14="http://schemas.microsoft.com/office/powerpoint/2010/main" val="3308762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1058A03-7F92-4B03-9729-DA1C98FA75AA}" type="datetimeFigureOut">
              <a:rPr lang="en-GB" smtClean="0"/>
              <a:t>05/10/2017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5D590F7-1D4B-4441-9E48-55633AFE6FD6}" type="slidenum">
              <a:rPr lang="en-GB" smtClean="0"/>
              <a:t>‹#›</a:t>
            </a:fld>
            <a:endParaRPr lang="en-GB" dirty="0"/>
          </a:p>
        </p:txBody>
      </p:sp>
    </p:spTree>
    <p:extLst>
      <p:ext uri="{BB962C8B-B14F-4D97-AF65-F5344CB8AC3E}">
        <p14:creationId xmlns:p14="http://schemas.microsoft.com/office/powerpoint/2010/main" val="1584897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1058A03-7F92-4B03-9729-DA1C98FA75AA}" type="datetimeFigureOut">
              <a:rPr lang="en-GB" smtClean="0"/>
              <a:t>05/10/2017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5D590F7-1D4B-4441-9E48-55633AFE6FD6}" type="slidenum">
              <a:rPr lang="en-GB" smtClean="0"/>
              <a:t>‹#›</a:t>
            </a:fld>
            <a:endParaRPr lang="en-GB" dirty="0"/>
          </a:p>
        </p:txBody>
      </p:sp>
    </p:spTree>
    <p:extLst>
      <p:ext uri="{BB962C8B-B14F-4D97-AF65-F5344CB8AC3E}">
        <p14:creationId xmlns:p14="http://schemas.microsoft.com/office/powerpoint/2010/main" val="1666018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1058A03-7F92-4B03-9729-DA1C98FA75AA}" type="datetimeFigureOut">
              <a:rPr lang="en-GB" smtClean="0"/>
              <a:t>05/10/2017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5D590F7-1D4B-4441-9E48-55633AFE6FD6}" type="slidenum">
              <a:rPr lang="en-GB" smtClean="0"/>
              <a:t>‹#›</a:t>
            </a:fld>
            <a:endParaRPr lang="en-GB" dirty="0"/>
          </a:p>
        </p:txBody>
      </p:sp>
    </p:spTree>
    <p:extLst>
      <p:ext uri="{BB962C8B-B14F-4D97-AF65-F5344CB8AC3E}">
        <p14:creationId xmlns:p14="http://schemas.microsoft.com/office/powerpoint/2010/main" val="1883159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058A03-7F92-4B03-9729-DA1C98FA75AA}" type="datetimeFigureOut">
              <a:rPr lang="en-GB" smtClean="0"/>
              <a:t>05/10/2017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5D590F7-1D4B-4441-9E48-55633AFE6FD6}" type="slidenum">
              <a:rPr lang="en-GB" smtClean="0"/>
              <a:t>‹#›</a:t>
            </a:fld>
            <a:endParaRPr lang="en-GB" dirty="0"/>
          </a:p>
        </p:txBody>
      </p:sp>
    </p:spTree>
    <p:extLst>
      <p:ext uri="{BB962C8B-B14F-4D97-AF65-F5344CB8AC3E}">
        <p14:creationId xmlns:p14="http://schemas.microsoft.com/office/powerpoint/2010/main" val="321845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1058A03-7F92-4B03-9729-DA1C98FA75AA}" type="datetimeFigureOut">
              <a:rPr lang="en-GB" smtClean="0"/>
              <a:t>05/10/2017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5D590F7-1D4B-4441-9E48-55633AFE6FD6}" type="slidenum">
              <a:rPr lang="en-GB" smtClean="0"/>
              <a:t>‹#›</a:t>
            </a:fld>
            <a:endParaRPr lang="en-GB" dirty="0"/>
          </a:p>
        </p:txBody>
      </p:sp>
    </p:spTree>
    <p:extLst>
      <p:ext uri="{BB962C8B-B14F-4D97-AF65-F5344CB8AC3E}">
        <p14:creationId xmlns:p14="http://schemas.microsoft.com/office/powerpoint/2010/main" val="2192963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1058A03-7F92-4B03-9729-DA1C98FA75AA}" type="datetimeFigureOut">
              <a:rPr lang="en-GB" smtClean="0"/>
              <a:t>05/10/2017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5D590F7-1D4B-4441-9E48-55633AFE6FD6}" type="slidenum">
              <a:rPr lang="en-GB" smtClean="0"/>
              <a:t>‹#›</a:t>
            </a:fld>
            <a:endParaRPr lang="en-GB" dirty="0"/>
          </a:p>
        </p:txBody>
      </p:sp>
    </p:spTree>
    <p:extLst>
      <p:ext uri="{BB962C8B-B14F-4D97-AF65-F5344CB8AC3E}">
        <p14:creationId xmlns:p14="http://schemas.microsoft.com/office/powerpoint/2010/main" val="3094744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1058A03-7F92-4B03-9729-DA1C98FA75AA}" type="datetimeFigureOut">
              <a:rPr lang="en-GB" smtClean="0"/>
              <a:t>05/10/2017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5D590F7-1D4B-4441-9E48-55633AFE6FD6}" type="slidenum">
              <a:rPr lang="en-GB" smtClean="0"/>
              <a:t>‹#›</a:t>
            </a:fld>
            <a:endParaRPr lang="en-GB" dirty="0"/>
          </a:p>
        </p:txBody>
      </p:sp>
    </p:spTree>
    <p:extLst>
      <p:ext uri="{BB962C8B-B14F-4D97-AF65-F5344CB8AC3E}">
        <p14:creationId xmlns:p14="http://schemas.microsoft.com/office/powerpoint/2010/main" val="1131549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058A03-7F92-4B03-9729-DA1C98FA75AA}" type="datetimeFigureOut">
              <a:rPr lang="en-GB" smtClean="0"/>
              <a:t>05/10/2017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95D590F7-1D4B-4441-9E48-55633AFE6FD6}" type="slidenum">
              <a:rPr lang="en-GB" smtClean="0"/>
              <a:t>‹#›</a:t>
            </a:fld>
            <a:endParaRPr lang="en-GB" dirty="0"/>
          </a:p>
        </p:txBody>
      </p:sp>
    </p:spTree>
    <p:extLst>
      <p:ext uri="{BB962C8B-B14F-4D97-AF65-F5344CB8AC3E}">
        <p14:creationId xmlns:p14="http://schemas.microsoft.com/office/powerpoint/2010/main" val="2790172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058A03-7F92-4B03-9729-DA1C98FA75AA}" type="datetimeFigureOut">
              <a:rPr lang="en-GB" smtClean="0"/>
              <a:t>05/10/2017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5D590F7-1D4B-4441-9E48-55633AFE6FD6}" type="slidenum">
              <a:rPr lang="en-GB" smtClean="0"/>
              <a:t>‹#›</a:t>
            </a:fld>
            <a:endParaRPr lang="en-GB" dirty="0"/>
          </a:p>
        </p:txBody>
      </p:sp>
    </p:spTree>
    <p:extLst>
      <p:ext uri="{BB962C8B-B14F-4D97-AF65-F5344CB8AC3E}">
        <p14:creationId xmlns:p14="http://schemas.microsoft.com/office/powerpoint/2010/main" val="3351524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058A03-7F92-4B03-9729-DA1C98FA75AA}" type="datetimeFigureOut">
              <a:rPr lang="en-GB" smtClean="0"/>
              <a:t>05/10/2017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5D590F7-1D4B-4441-9E48-55633AFE6FD6}" type="slidenum">
              <a:rPr lang="en-GB" smtClean="0"/>
              <a:t>‹#›</a:t>
            </a:fld>
            <a:endParaRPr lang="en-GB" dirty="0"/>
          </a:p>
        </p:txBody>
      </p:sp>
    </p:spTree>
    <p:extLst>
      <p:ext uri="{BB962C8B-B14F-4D97-AF65-F5344CB8AC3E}">
        <p14:creationId xmlns:p14="http://schemas.microsoft.com/office/powerpoint/2010/main" val="2141156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058A03-7F92-4B03-9729-DA1C98FA75AA}" type="datetimeFigureOut">
              <a:rPr lang="en-GB" smtClean="0"/>
              <a:t>05/10/2017</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D590F7-1D4B-4441-9E48-55633AFE6FD6}" type="slidenum">
              <a:rPr lang="en-GB" smtClean="0"/>
              <a:t>‹#›</a:t>
            </a:fld>
            <a:endParaRPr lang="en-GB" dirty="0"/>
          </a:p>
        </p:txBody>
      </p:sp>
    </p:spTree>
    <p:extLst>
      <p:ext uri="{BB962C8B-B14F-4D97-AF65-F5344CB8AC3E}">
        <p14:creationId xmlns:p14="http://schemas.microsoft.com/office/powerpoint/2010/main" val="32489552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hollyfield.bham.sch.uk/"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GB" dirty="0" smtClean="0"/>
              <a:t>Welcome all parents/grandparents/carers!</a:t>
            </a:r>
            <a:endParaRPr lang="en-GB" dirty="0"/>
          </a:p>
        </p:txBody>
      </p:sp>
      <p:sp>
        <p:nvSpPr>
          <p:cNvPr id="3" name="Content Placeholder 2"/>
          <p:cNvSpPr>
            <a:spLocks noGrp="1"/>
          </p:cNvSpPr>
          <p:nvPr>
            <p:ph idx="1"/>
          </p:nvPr>
        </p:nvSpPr>
        <p:spPr>
          <a:xfrm>
            <a:off x="838200" y="2398502"/>
            <a:ext cx="10515600" cy="3697498"/>
          </a:xfrm>
        </p:spPr>
        <p:style>
          <a:lnRef idx="2">
            <a:schemeClr val="accent6"/>
          </a:lnRef>
          <a:fillRef idx="1">
            <a:schemeClr val="lt1"/>
          </a:fillRef>
          <a:effectRef idx="0">
            <a:schemeClr val="accent6"/>
          </a:effectRef>
          <a:fontRef idx="minor">
            <a:schemeClr val="dk1"/>
          </a:fontRef>
        </p:style>
        <p:txBody>
          <a:bodyPr>
            <a:normAutofit fontScale="85000" lnSpcReduction="20000"/>
          </a:bodyPr>
          <a:lstStyle/>
          <a:p>
            <a:pPr marL="0" indent="0">
              <a:buNone/>
            </a:pPr>
            <a:r>
              <a:rPr lang="en-GB" sz="4400" dirty="0" smtClean="0"/>
              <a:t>Please help yourself to tea, coffee and biscuits while we get the children registered. Ensure you have finished your hot drink when we arrive with the children at 9:00</a:t>
            </a:r>
            <a:r>
              <a:rPr lang="en-GB" sz="4400" dirty="0" smtClean="0"/>
              <a:t>.</a:t>
            </a:r>
          </a:p>
          <a:p>
            <a:pPr marL="0" indent="0">
              <a:buNone/>
            </a:pPr>
            <a:endParaRPr lang="en-GB" sz="4400" dirty="0"/>
          </a:p>
          <a:p>
            <a:pPr marL="0" indent="0">
              <a:buNone/>
            </a:pPr>
            <a:r>
              <a:rPr lang="en-GB" sz="4400" dirty="0" smtClean="0"/>
              <a:t>Please write your name next to your child’s name on the register by the urn.</a:t>
            </a:r>
          </a:p>
          <a:p>
            <a:pPr marL="0" indent="0">
              <a:buNone/>
            </a:pPr>
            <a:r>
              <a:rPr lang="en-GB" sz="4400" dirty="0" smtClean="0"/>
              <a:t>Take a seat at the front.</a:t>
            </a:r>
            <a:endParaRPr lang="en-GB" sz="4400" dirty="0"/>
          </a:p>
        </p:txBody>
      </p:sp>
    </p:spTree>
    <p:extLst>
      <p:ext uri="{BB962C8B-B14F-4D97-AF65-F5344CB8AC3E}">
        <p14:creationId xmlns:p14="http://schemas.microsoft.com/office/powerpoint/2010/main" val="490001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730872" y="2242537"/>
            <a:ext cx="2913962" cy="1977331"/>
          </a:xfrm>
          <a:prstGeom prst="rect">
            <a:avLst/>
          </a:prstGeom>
        </p:spPr>
      </p:pic>
      <p:sp>
        <p:nvSpPr>
          <p:cNvPr id="6" name="TextBox 5"/>
          <p:cNvSpPr txBox="1"/>
          <p:nvPr/>
        </p:nvSpPr>
        <p:spPr>
          <a:xfrm>
            <a:off x="2478795" y="138481"/>
            <a:ext cx="6687239" cy="1200329"/>
          </a:xfrm>
          <a:prstGeom prst="rect">
            <a:avLst/>
          </a:prstGeom>
          <a:noFill/>
        </p:spPr>
        <p:txBody>
          <a:bodyPr wrap="square" rtlCol="0">
            <a:spAutoFit/>
          </a:bodyPr>
          <a:lstStyle/>
          <a:p>
            <a:pPr algn="ctr"/>
            <a:r>
              <a:rPr lang="en-GB" sz="3600" b="1" u="sng" dirty="0" smtClean="0"/>
              <a:t>Games you can play at home</a:t>
            </a:r>
          </a:p>
          <a:p>
            <a:pPr algn="ctr"/>
            <a:r>
              <a:rPr lang="en-GB" sz="3600" b="1" u="sng" dirty="0" smtClean="0"/>
              <a:t>to build fluency</a:t>
            </a:r>
            <a:endParaRPr lang="en-GB" sz="3600" b="1" u="sng" dirty="0"/>
          </a:p>
        </p:txBody>
      </p:sp>
      <p:sp>
        <p:nvSpPr>
          <p:cNvPr id="2" name="TextBox 1"/>
          <p:cNvSpPr txBox="1"/>
          <p:nvPr/>
        </p:nvSpPr>
        <p:spPr>
          <a:xfrm>
            <a:off x="4164376" y="1806766"/>
            <a:ext cx="7425369" cy="34163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dirty="0" smtClean="0"/>
              <a:t>Take the jokers and the picture cards out.</a:t>
            </a:r>
          </a:p>
          <a:p>
            <a:endParaRPr lang="en-GB" dirty="0"/>
          </a:p>
          <a:p>
            <a:r>
              <a:rPr lang="en-GB" dirty="0" smtClean="0"/>
              <a:t>Each player turns over a card. Each player must add them together as quickly as possible. The first person to shout out the answer keeps the cards.</a:t>
            </a:r>
          </a:p>
          <a:p>
            <a:r>
              <a:rPr lang="en-GB" dirty="0" smtClean="0"/>
              <a:t>The winner is the person with the most cards at the end or the person who ends</a:t>
            </a:r>
            <a:r>
              <a:rPr lang="en-GB" dirty="0"/>
              <a:t> </a:t>
            </a:r>
            <a:r>
              <a:rPr lang="en-GB" dirty="0" smtClean="0"/>
              <a:t>up with all the cards.</a:t>
            </a:r>
          </a:p>
          <a:p>
            <a:endParaRPr lang="en-GB" dirty="0"/>
          </a:p>
          <a:p>
            <a:r>
              <a:rPr lang="en-GB" dirty="0" smtClean="0"/>
              <a:t>To make it more challenging each player turns over 2 cards and adds them together. First to shout out the answer takes the cards.</a:t>
            </a:r>
          </a:p>
          <a:p>
            <a:endParaRPr lang="en-GB" dirty="0"/>
          </a:p>
          <a:p>
            <a:endParaRPr lang="en-GB" dirty="0" smtClean="0"/>
          </a:p>
          <a:p>
            <a:r>
              <a:rPr lang="en-GB" dirty="0" smtClean="0"/>
              <a:t>Have ago and play with your children.</a:t>
            </a:r>
          </a:p>
        </p:txBody>
      </p:sp>
      <p:sp>
        <p:nvSpPr>
          <p:cNvPr id="8" name="TextBox 7"/>
          <p:cNvSpPr txBox="1"/>
          <p:nvPr/>
        </p:nvSpPr>
        <p:spPr>
          <a:xfrm>
            <a:off x="198304" y="6345716"/>
            <a:ext cx="1167788" cy="369332"/>
          </a:xfrm>
          <a:prstGeom prst="rect">
            <a:avLst/>
          </a:prstGeom>
          <a:noFill/>
        </p:spPr>
        <p:txBody>
          <a:bodyPr wrap="square" rtlCol="0">
            <a:spAutoFit/>
          </a:bodyPr>
          <a:lstStyle/>
          <a:p>
            <a:r>
              <a:rPr lang="en-GB" dirty="0" smtClean="0"/>
              <a:t>E.R</a:t>
            </a:r>
            <a:endParaRPr lang="en-GB" dirty="0"/>
          </a:p>
        </p:txBody>
      </p:sp>
    </p:spTree>
    <p:extLst>
      <p:ext uri="{BB962C8B-B14F-4D97-AF65-F5344CB8AC3E}">
        <p14:creationId xmlns:p14="http://schemas.microsoft.com/office/powerpoint/2010/main" val="37743596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179502" y="261823"/>
            <a:ext cx="7350089" cy="4071136"/>
          </a:xfrm>
          <a:prstGeom prst="rect">
            <a:avLst/>
          </a:prstGeom>
        </p:spPr>
      </p:pic>
      <p:sp>
        <p:nvSpPr>
          <p:cNvPr id="5" name="TextBox 4"/>
          <p:cNvSpPr txBox="1"/>
          <p:nvPr/>
        </p:nvSpPr>
        <p:spPr>
          <a:xfrm>
            <a:off x="2344755" y="4332959"/>
            <a:ext cx="7184836" cy="2308324"/>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GB" dirty="0" smtClean="0"/>
              <a:t>Aim of the game is to make the largest possible number.</a:t>
            </a:r>
          </a:p>
          <a:p>
            <a:r>
              <a:rPr lang="en-GB" dirty="0" smtClean="0"/>
              <a:t>Players take it in turns to roll the dice.</a:t>
            </a:r>
          </a:p>
          <a:p>
            <a:r>
              <a:rPr lang="en-GB" dirty="0" smtClean="0"/>
              <a:t>The player chooses where they will place that digit to help create the largest number and writes it on the grid.</a:t>
            </a:r>
          </a:p>
          <a:p>
            <a:r>
              <a:rPr lang="en-GB" dirty="0" smtClean="0"/>
              <a:t>Keep going till each player has a four digit number.</a:t>
            </a:r>
          </a:p>
          <a:p>
            <a:r>
              <a:rPr lang="en-GB" dirty="0" smtClean="0"/>
              <a:t>First to 5 wins.</a:t>
            </a:r>
          </a:p>
          <a:p>
            <a:r>
              <a:rPr lang="en-GB" dirty="0" smtClean="0"/>
              <a:t>Extra challenge- Find the difference between your number and your partners number. </a:t>
            </a:r>
          </a:p>
        </p:txBody>
      </p:sp>
      <p:sp>
        <p:nvSpPr>
          <p:cNvPr id="6" name="TextBox 5"/>
          <p:cNvSpPr txBox="1"/>
          <p:nvPr/>
        </p:nvSpPr>
        <p:spPr>
          <a:xfrm>
            <a:off x="198304" y="6345716"/>
            <a:ext cx="1167788" cy="369332"/>
          </a:xfrm>
          <a:prstGeom prst="rect">
            <a:avLst/>
          </a:prstGeom>
          <a:noFill/>
        </p:spPr>
        <p:txBody>
          <a:bodyPr wrap="square" rtlCol="0">
            <a:spAutoFit/>
          </a:bodyPr>
          <a:lstStyle/>
          <a:p>
            <a:r>
              <a:rPr lang="en-GB" dirty="0" smtClean="0"/>
              <a:t>E.R</a:t>
            </a:r>
            <a:endParaRPr lang="en-GB" dirty="0"/>
          </a:p>
        </p:txBody>
      </p:sp>
    </p:spTree>
    <p:extLst>
      <p:ext uri="{BB962C8B-B14F-4D97-AF65-F5344CB8AC3E}">
        <p14:creationId xmlns:p14="http://schemas.microsoft.com/office/powerpoint/2010/main" val="37292784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8304" y="6345716"/>
            <a:ext cx="1167788" cy="369332"/>
          </a:xfrm>
          <a:prstGeom prst="rect">
            <a:avLst/>
          </a:prstGeom>
          <a:noFill/>
        </p:spPr>
        <p:txBody>
          <a:bodyPr wrap="square" rtlCol="0">
            <a:spAutoFit/>
          </a:bodyPr>
          <a:lstStyle/>
          <a:p>
            <a:r>
              <a:rPr lang="en-GB" dirty="0" smtClean="0"/>
              <a:t>E.R</a:t>
            </a:r>
            <a:endParaRPr lang="en-GB" dirty="0"/>
          </a:p>
        </p:txBody>
      </p:sp>
      <p:pic>
        <p:nvPicPr>
          <p:cNvPr id="6" name="Picture 5"/>
          <p:cNvPicPr>
            <a:picLocks noChangeAspect="1"/>
          </p:cNvPicPr>
          <p:nvPr/>
        </p:nvPicPr>
        <p:blipFill>
          <a:blip r:embed="rId2"/>
          <a:stretch>
            <a:fillRect/>
          </a:stretch>
        </p:blipFill>
        <p:spPr>
          <a:xfrm rot="5400000">
            <a:off x="60164" y="2183800"/>
            <a:ext cx="6364819" cy="2328345"/>
          </a:xfrm>
          <a:prstGeom prst="rect">
            <a:avLst/>
          </a:prstGeom>
        </p:spPr>
      </p:pic>
      <p:sp>
        <p:nvSpPr>
          <p:cNvPr id="8" name="TextBox 7"/>
          <p:cNvSpPr txBox="1"/>
          <p:nvPr/>
        </p:nvSpPr>
        <p:spPr>
          <a:xfrm>
            <a:off x="2820318" y="418641"/>
            <a:ext cx="804231" cy="369332"/>
          </a:xfrm>
          <a:prstGeom prst="rect">
            <a:avLst/>
          </a:prstGeom>
          <a:noFill/>
        </p:spPr>
        <p:txBody>
          <a:bodyPr wrap="square" rtlCol="0">
            <a:spAutoFit/>
          </a:bodyPr>
          <a:lstStyle/>
          <a:p>
            <a:r>
              <a:rPr lang="en-GB" dirty="0" smtClean="0"/>
              <a:t>16</a:t>
            </a:r>
            <a:endParaRPr lang="en-GB" dirty="0"/>
          </a:p>
        </p:txBody>
      </p:sp>
      <p:sp>
        <p:nvSpPr>
          <p:cNvPr id="9" name="TextBox 8"/>
          <p:cNvSpPr txBox="1"/>
          <p:nvPr/>
        </p:nvSpPr>
        <p:spPr>
          <a:xfrm>
            <a:off x="2465942" y="1176969"/>
            <a:ext cx="1731483" cy="646331"/>
          </a:xfrm>
          <a:prstGeom prst="rect">
            <a:avLst/>
          </a:prstGeom>
          <a:noFill/>
        </p:spPr>
        <p:txBody>
          <a:bodyPr wrap="square" rtlCol="0">
            <a:spAutoFit/>
          </a:bodyPr>
          <a:lstStyle/>
          <a:p>
            <a:r>
              <a:rPr lang="en-GB" dirty="0" smtClean="0"/>
              <a:t>It isn’t a prime number</a:t>
            </a:r>
            <a:endParaRPr lang="en-GB" dirty="0"/>
          </a:p>
        </p:txBody>
      </p:sp>
      <p:sp>
        <p:nvSpPr>
          <p:cNvPr id="10" name="TextBox 9"/>
          <p:cNvSpPr txBox="1"/>
          <p:nvPr/>
        </p:nvSpPr>
        <p:spPr>
          <a:xfrm>
            <a:off x="2465942" y="2027630"/>
            <a:ext cx="1731483" cy="369332"/>
          </a:xfrm>
          <a:prstGeom prst="rect">
            <a:avLst/>
          </a:prstGeom>
          <a:noFill/>
        </p:spPr>
        <p:txBody>
          <a:bodyPr wrap="square" rtlCol="0">
            <a:spAutoFit/>
          </a:bodyPr>
          <a:lstStyle/>
          <a:p>
            <a:r>
              <a:rPr lang="en-GB" dirty="0" smtClean="0"/>
              <a:t>It is even</a:t>
            </a:r>
            <a:endParaRPr lang="en-GB" dirty="0"/>
          </a:p>
        </p:txBody>
      </p:sp>
      <p:sp>
        <p:nvSpPr>
          <p:cNvPr id="11" name="TextBox 10"/>
          <p:cNvSpPr txBox="1"/>
          <p:nvPr/>
        </p:nvSpPr>
        <p:spPr>
          <a:xfrm>
            <a:off x="2465942" y="2816043"/>
            <a:ext cx="1731483" cy="646331"/>
          </a:xfrm>
          <a:prstGeom prst="rect">
            <a:avLst/>
          </a:prstGeom>
          <a:noFill/>
        </p:spPr>
        <p:txBody>
          <a:bodyPr wrap="square" rtlCol="0">
            <a:spAutoFit/>
          </a:bodyPr>
          <a:lstStyle/>
          <a:p>
            <a:r>
              <a:rPr lang="en-GB" dirty="0" smtClean="0"/>
              <a:t>Factors 1, 16 , 2,8 ,34</a:t>
            </a:r>
            <a:endParaRPr lang="en-GB" dirty="0"/>
          </a:p>
        </p:txBody>
      </p:sp>
      <p:sp>
        <p:nvSpPr>
          <p:cNvPr id="12" name="TextBox 11"/>
          <p:cNvSpPr txBox="1"/>
          <p:nvPr/>
        </p:nvSpPr>
        <p:spPr>
          <a:xfrm>
            <a:off x="2465941" y="3462374"/>
            <a:ext cx="1731483" cy="646331"/>
          </a:xfrm>
          <a:prstGeom prst="rect">
            <a:avLst/>
          </a:prstGeom>
          <a:noFill/>
        </p:spPr>
        <p:txBody>
          <a:bodyPr wrap="square" rtlCol="0">
            <a:spAutoFit/>
          </a:bodyPr>
          <a:lstStyle/>
          <a:p>
            <a:r>
              <a:rPr lang="en-GB" dirty="0" smtClean="0"/>
              <a:t>10 times bigger</a:t>
            </a:r>
          </a:p>
          <a:p>
            <a:r>
              <a:rPr lang="en-GB" dirty="0" smtClean="0"/>
              <a:t>160</a:t>
            </a:r>
            <a:endParaRPr lang="en-GB" dirty="0"/>
          </a:p>
        </p:txBody>
      </p:sp>
      <p:sp>
        <p:nvSpPr>
          <p:cNvPr id="13" name="TextBox 12"/>
          <p:cNvSpPr txBox="1"/>
          <p:nvPr/>
        </p:nvSpPr>
        <p:spPr>
          <a:xfrm>
            <a:off x="2356691" y="4204620"/>
            <a:ext cx="2050055" cy="646331"/>
          </a:xfrm>
          <a:prstGeom prst="rect">
            <a:avLst/>
          </a:prstGeom>
          <a:noFill/>
        </p:spPr>
        <p:txBody>
          <a:bodyPr wrap="square" rtlCol="0">
            <a:spAutoFit/>
          </a:bodyPr>
          <a:lstStyle/>
          <a:p>
            <a:r>
              <a:rPr lang="en-GB" dirty="0" smtClean="0"/>
              <a:t>100 times bigger</a:t>
            </a:r>
          </a:p>
          <a:p>
            <a:r>
              <a:rPr lang="en-GB" dirty="0" smtClean="0"/>
              <a:t>1600</a:t>
            </a:r>
            <a:endParaRPr lang="en-GB" dirty="0"/>
          </a:p>
        </p:txBody>
      </p:sp>
      <p:sp>
        <p:nvSpPr>
          <p:cNvPr id="14" name="TextBox 13"/>
          <p:cNvSpPr txBox="1"/>
          <p:nvPr/>
        </p:nvSpPr>
        <p:spPr>
          <a:xfrm>
            <a:off x="4792337" y="418641"/>
            <a:ext cx="4649118" cy="2308324"/>
          </a:xfrm>
          <a:prstGeom prst="rect">
            <a:avLst/>
          </a:prstGeom>
          <a:noFill/>
          <a:ln>
            <a:solidFill>
              <a:srgbClr val="92D050"/>
            </a:solidFill>
          </a:ln>
        </p:spPr>
        <p:txBody>
          <a:bodyPr wrap="square" rtlCol="0">
            <a:spAutoFit/>
          </a:bodyPr>
          <a:lstStyle/>
          <a:p>
            <a:r>
              <a:rPr lang="en-GB" b="1" u="sng" dirty="0" smtClean="0"/>
              <a:t>Create one with your child:</a:t>
            </a:r>
          </a:p>
          <a:p>
            <a:endParaRPr lang="en-GB" b="1" u="sng" dirty="0"/>
          </a:p>
          <a:p>
            <a:r>
              <a:rPr lang="en-GB" b="1" u="sng" dirty="0" smtClean="0"/>
              <a:t>Use this vocabulary:</a:t>
            </a:r>
          </a:p>
          <a:p>
            <a:r>
              <a:rPr lang="en-GB" dirty="0" smtClean="0"/>
              <a:t>Factors</a:t>
            </a:r>
          </a:p>
          <a:p>
            <a:r>
              <a:rPr lang="en-GB" dirty="0" smtClean="0"/>
              <a:t>Prime Number</a:t>
            </a:r>
          </a:p>
          <a:p>
            <a:r>
              <a:rPr lang="en-GB" dirty="0" smtClean="0"/>
              <a:t>Odd or even</a:t>
            </a:r>
          </a:p>
          <a:p>
            <a:r>
              <a:rPr lang="en-GB" dirty="0" smtClean="0"/>
              <a:t>10 times bigger</a:t>
            </a:r>
          </a:p>
          <a:p>
            <a:r>
              <a:rPr lang="en-GB" dirty="0" smtClean="0"/>
              <a:t>100 times bigger</a:t>
            </a:r>
          </a:p>
        </p:txBody>
      </p:sp>
    </p:spTree>
    <p:extLst>
      <p:ext uri="{BB962C8B-B14F-4D97-AF65-F5344CB8AC3E}">
        <p14:creationId xmlns:p14="http://schemas.microsoft.com/office/powerpoint/2010/main" val="31213304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GB" b="1" u="sng" dirty="0" smtClean="0"/>
              <a:t>Methods we use in school:</a:t>
            </a:r>
            <a:r>
              <a:rPr lang="en-GB" dirty="0"/>
              <a:t/>
            </a:r>
            <a:br>
              <a:rPr lang="en-GB" dirty="0"/>
            </a:br>
            <a:r>
              <a:rPr lang="en-GB" dirty="0" smtClean="0"/>
              <a:t>Mental addition	</a:t>
            </a:r>
            <a:endParaRPr lang="en-GB" dirty="0"/>
          </a:p>
        </p:txBody>
      </p:sp>
      <p:sp>
        <p:nvSpPr>
          <p:cNvPr id="3" name="Content Placeholder 2"/>
          <p:cNvSpPr>
            <a:spLocks noGrp="1"/>
          </p:cNvSpPr>
          <p:nvPr>
            <p:ph idx="1"/>
          </p:nvPr>
        </p:nvSpPr>
        <p:spPr>
          <a:xfrm>
            <a:off x="838200" y="1498791"/>
            <a:ext cx="10515600" cy="4351338"/>
          </a:xfrm>
        </p:spPr>
        <p:txBody>
          <a:bodyPr>
            <a:noAutofit/>
          </a:bodyPr>
          <a:lstStyle/>
          <a:p>
            <a:pPr marL="0" indent="0">
              <a:buNone/>
            </a:pPr>
            <a:r>
              <a:rPr lang="en-GB" dirty="0" smtClean="0"/>
              <a:t>These are the methods we teach and will be looking at today.</a:t>
            </a:r>
          </a:p>
          <a:p>
            <a:pPr marL="0" indent="0">
              <a:buNone/>
            </a:pPr>
            <a:r>
              <a:rPr lang="en-GB" dirty="0" smtClean="0"/>
              <a:t>Ask your child to explain these methods to you:</a:t>
            </a:r>
          </a:p>
          <a:p>
            <a:r>
              <a:rPr lang="en-GB" dirty="0" smtClean="0"/>
              <a:t>Diamond method/partitioning</a:t>
            </a:r>
          </a:p>
          <a:p>
            <a:r>
              <a:rPr lang="en-GB" dirty="0" smtClean="0"/>
              <a:t>Rounding</a:t>
            </a:r>
          </a:p>
          <a:p>
            <a:r>
              <a:rPr lang="en-GB" dirty="0" smtClean="0"/>
              <a:t>Using number facts</a:t>
            </a:r>
            <a:endParaRPr lang="en-GB" dirty="0"/>
          </a:p>
          <a:p>
            <a:endParaRPr lang="en-GB" dirty="0"/>
          </a:p>
          <a:p>
            <a:endParaRPr lang="en-GB" dirty="0"/>
          </a:p>
          <a:p>
            <a:pPr marL="0" indent="0">
              <a:buNone/>
            </a:pPr>
            <a:r>
              <a:rPr lang="en-GB" dirty="0" smtClean="0"/>
              <a:t>The numbers choose the method you use!</a:t>
            </a:r>
            <a:endParaRPr lang="en-GB" dirty="0"/>
          </a:p>
        </p:txBody>
      </p:sp>
    </p:spTree>
    <p:extLst>
      <p:ext uri="{BB962C8B-B14F-4D97-AF65-F5344CB8AC3E}">
        <p14:creationId xmlns:p14="http://schemas.microsoft.com/office/powerpoint/2010/main" val="9155090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172" y="249564"/>
            <a:ext cx="10515600" cy="4351338"/>
          </a:xfrm>
        </p:spPr>
        <p:txBody>
          <a:bodyPr/>
          <a:lstStyle/>
          <a:p>
            <a:pPr marL="0" indent="0">
              <a:buNone/>
            </a:pPr>
            <a:r>
              <a:rPr lang="en-GB" dirty="0" smtClean="0"/>
              <a:t>Diamond </a:t>
            </a:r>
            <a:r>
              <a:rPr lang="en-GB" dirty="0"/>
              <a:t>M</a:t>
            </a:r>
            <a:r>
              <a:rPr lang="en-GB" dirty="0" smtClean="0"/>
              <a:t>ethod (partitioning)</a:t>
            </a:r>
          </a:p>
          <a:p>
            <a:pPr marL="0" indent="0">
              <a:buNone/>
            </a:pPr>
            <a:r>
              <a:rPr lang="en-GB" dirty="0" smtClean="0"/>
              <a:t>      – adding the 10s and 1s</a:t>
            </a:r>
            <a:endParaRPr lang="en-GB" dirty="0"/>
          </a:p>
        </p:txBody>
      </p:sp>
      <p:pic>
        <p:nvPicPr>
          <p:cNvPr id="4" name="Picture 3"/>
          <p:cNvPicPr>
            <a:picLocks noChangeAspect="1"/>
          </p:cNvPicPr>
          <p:nvPr/>
        </p:nvPicPr>
        <p:blipFill>
          <a:blip r:embed="rId2"/>
          <a:stretch>
            <a:fillRect/>
          </a:stretch>
        </p:blipFill>
        <p:spPr>
          <a:xfrm>
            <a:off x="364475" y="1447825"/>
            <a:ext cx="4953368" cy="2626519"/>
          </a:xfrm>
          <a:prstGeom prst="rect">
            <a:avLst/>
          </a:prstGeom>
        </p:spPr>
      </p:pic>
      <p:sp>
        <p:nvSpPr>
          <p:cNvPr id="7" name="TextBox 6"/>
          <p:cNvSpPr txBox="1"/>
          <p:nvPr/>
        </p:nvSpPr>
        <p:spPr>
          <a:xfrm>
            <a:off x="5971143" y="709161"/>
            <a:ext cx="5420298" cy="1938992"/>
          </a:xfrm>
          <a:prstGeom prst="rect">
            <a:avLst/>
          </a:prstGeom>
          <a:noFill/>
          <a:ln>
            <a:solidFill>
              <a:srgbClr val="00B050"/>
            </a:solidFill>
          </a:ln>
        </p:spPr>
        <p:txBody>
          <a:bodyPr wrap="square" rtlCol="0">
            <a:spAutoFit/>
          </a:bodyPr>
          <a:lstStyle/>
          <a:p>
            <a:r>
              <a:rPr lang="en-GB" sz="2400" dirty="0" smtClean="0"/>
              <a:t>Answer these questions with your  child:</a:t>
            </a:r>
          </a:p>
          <a:p>
            <a:endParaRPr lang="en-GB" sz="2400" dirty="0"/>
          </a:p>
          <a:p>
            <a:r>
              <a:rPr lang="en-GB" sz="2400" dirty="0" smtClean="0"/>
              <a:t>46 + 89=</a:t>
            </a:r>
          </a:p>
          <a:p>
            <a:r>
              <a:rPr lang="en-GB" sz="2400" dirty="0" smtClean="0"/>
              <a:t>39 + 67=</a:t>
            </a:r>
          </a:p>
          <a:p>
            <a:r>
              <a:rPr lang="en-GB" sz="2400" dirty="0" smtClean="0"/>
              <a:t>42 + 98=</a:t>
            </a:r>
            <a:endParaRPr lang="en-GB" sz="2400" dirty="0"/>
          </a:p>
        </p:txBody>
      </p:sp>
      <p:sp>
        <p:nvSpPr>
          <p:cNvPr id="5" name="TextBox 4"/>
          <p:cNvSpPr txBox="1"/>
          <p:nvPr/>
        </p:nvSpPr>
        <p:spPr>
          <a:xfrm>
            <a:off x="1117591" y="4328638"/>
            <a:ext cx="5420298" cy="2246769"/>
          </a:xfrm>
          <a:prstGeom prst="rect">
            <a:avLst/>
          </a:prstGeom>
          <a:noFill/>
          <a:ln>
            <a:solidFill>
              <a:schemeClr val="accent2"/>
            </a:solidFill>
          </a:ln>
        </p:spPr>
        <p:txBody>
          <a:bodyPr wrap="square" rtlCol="0">
            <a:spAutoFit/>
          </a:bodyPr>
          <a:lstStyle/>
          <a:p>
            <a:r>
              <a:rPr lang="en-GB" sz="2800" dirty="0" smtClean="0"/>
              <a:t>Partitioning with jottings:</a:t>
            </a:r>
          </a:p>
          <a:p>
            <a:r>
              <a:rPr lang="en-GB" sz="2800" dirty="0" smtClean="0"/>
              <a:t>55 + 37 =</a:t>
            </a:r>
          </a:p>
          <a:p>
            <a:r>
              <a:rPr lang="en-GB" sz="2800" dirty="0" smtClean="0"/>
              <a:t>50 + 30 = 80</a:t>
            </a:r>
          </a:p>
          <a:p>
            <a:r>
              <a:rPr lang="en-GB" sz="2800" dirty="0" smtClean="0"/>
              <a:t>5 + 7 = 12</a:t>
            </a:r>
          </a:p>
          <a:p>
            <a:r>
              <a:rPr lang="en-GB" sz="2800" dirty="0" smtClean="0"/>
              <a:t>80 + 12 = 92</a:t>
            </a:r>
          </a:p>
        </p:txBody>
      </p:sp>
    </p:spTree>
    <p:extLst>
      <p:ext uri="{BB962C8B-B14F-4D97-AF65-F5344CB8AC3E}">
        <p14:creationId xmlns:p14="http://schemas.microsoft.com/office/powerpoint/2010/main" val="16869427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1847" y="318112"/>
            <a:ext cx="10856205" cy="3108543"/>
          </a:xfrm>
          <a:prstGeom prst="rect">
            <a:avLst/>
          </a:prstGeom>
          <a:noFill/>
        </p:spPr>
        <p:txBody>
          <a:bodyPr wrap="square" rtlCol="0">
            <a:spAutoFit/>
          </a:bodyPr>
          <a:lstStyle/>
          <a:p>
            <a:r>
              <a:rPr lang="en-GB" sz="2800" dirty="0" smtClean="0"/>
              <a:t>Rounding:</a:t>
            </a:r>
          </a:p>
          <a:p>
            <a:endParaRPr lang="en-GB" sz="2800" dirty="0"/>
          </a:p>
          <a:p>
            <a:r>
              <a:rPr lang="en-GB" sz="2800" dirty="0" smtClean="0"/>
              <a:t>39 + 14 = </a:t>
            </a:r>
          </a:p>
          <a:p>
            <a:r>
              <a:rPr lang="en-GB" sz="2800" dirty="0" smtClean="0"/>
              <a:t>Easier to change 39 to the next 10.</a:t>
            </a:r>
          </a:p>
          <a:p>
            <a:r>
              <a:rPr lang="en-GB" sz="2800" dirty="0" smtClean="0"/>
              <a:t>To do this, we take 1 from 14 to make the following sentence:</a:t>
            </a:r>
          </a:p>
          <a:p>
            <a:r>
              <a:rPr lang="en-GB" sz="2800" dirty="0" smtClean="0"/>
              <a:t>40 + 13 =</a:t>
            </a:r>
          </a:p>
          <a:p>
            <a:r>
              <a:rPr lang="en-GB" sz="2800" dirty="0" smtClean="0"/>
              <a:t>Better to solve it this way!</a:t>
            </a:r>
            <a:endParaRPr lang="en-GB" sz="2800" dirty="0"/>
          </a:p>
        </p:txBody>
      </p:sp>
      <p:sp>
        <p:nvSpPr>
          <p:cNvPr id="5" name="Rectangle 4"/>
          <p:cNvSpPr/>
          <p:nvPr/>
        </p:nvSpPr>
        <p:spPr>
          <a:xfrm>
            <a:off x="6004520" y="3982464"/>
            <a:ext cx="1042273" cy="369332"/>
          </a:xfrm>
          <a:prstGeom prst="rect">
            <a:avLst/>
          </a:prstGeom>
        </p:spPr>
        <p:txBody>
          <a:bodyPr wrap="none">
            <a:spAutoFit/>
          </a:bodyPr>
          <a:lstStyle/>
          <a:p>
            <a:r>
              <a:rPr lang="en-GB" dirty="0"/>
              <a:t>23 + 69 =</a:t>
            </a:r>
          </a:p>
        </p:txBody>
      </p:sp>
      <p:sp>
        <p:nvSpPr>
          <p:cNvPr id="6" name="TextBox 5"/>
          <p:cNvSpPr txBox="1"/>
          <p:nvPr/>
        </p:nvSpPr>
        <p:spPr>
          <a:xfrm>
            <a:off x="6004520" y="3659298"/>
            <a:ext cx="5420298" cy="1477328"/>
          </a:xfrm>
          <a:prstGeom prst="rect">
            <a:avLst/>
          </a:prstGeom>
          <a:noFill/>
          <a:ln>
            <a:solidFill>
              <a:srgbClr val="00B050"/>
            </a:solidFill>
          </a:ln>
        </p:spPr>
        <p:txBody>
          <a:bodyPr wrap="square" rtlCol="0">
            <a:spAutoFit/>
          </a:bodyPr>
          <a:lstStyle/>
          <a:p>
            <a:r>
              <a:rPr lang="en-GB" dirty="0" smtClean="0"/>
              <a:t>Answer these questions with your  child:</a:t>
            </a:r>
          </a:p>
          <a:p>
            <a:endParaRPr lang="en-GB" dirty="0" smtClean="0"/>
          </a:p>
          <a:p>
            <a:r>
              <a:rPr lang="en-GB" dirty="0" smtClean="0"/>
              <a:t>29 + 72 = </a:t>
            </a:r>
          </a:p>
          <a:p>
            <a:r>
              <a:rPr lang="en-GB" dirty="0" smtClean="0"/>
              <a:t>31 + 65 = </a:t>
            </a:r>
          </a:p>
          <a:p>
            <a:r>
              <a:rPr lang="en-GB" dirty="0" smtClean="0"/>
              <a:t>44 + 61 =</a:t>
            </a:r>
            <a:endParaRPr lang="en-GB" dirty="0"/>
          </a:p>
        </p:txBody>
      </p:sp>
    </p:spTree>
    <p:extLst>
      <p:ext uri="{BB962C8B-B14F-4D97-AF65-F5344CB8AC3E}">
        <p14:creationId xmlns:p14="http://schemas.microsoft.com/office/powerpoint/2010/main" val="16642953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053" y="179397"/>
            <a:ext cx="10515600" cy="1325563"/>
          </a:xfrm>
        </p:spPr>
        <p:txBody>
          <a:bodyPr/>
          <a:lstStyle/>
          <a:p>
            <a:r>
              <a:rPr lang="en-GB" dirty="0" smtClean="0"/>
              <a:t>Number Bonds</a:t>
            </a:r>
            <a:endParaRPr lang="en-GB" dirty="0"/>
          </a:p>
        </p:txBody>
      </p:sp>
      <p:pic>
        <p:nvPicPr>
          <p:cNvPr id="4" name="Content Placeholder 3"/>
          <p:cNvPicPr>
            <a:picLocks noGrp="1" noChangeAspect="1"/>
          </p:cNvPicPr>
          <p:nvPr>
            <p:ph idx="1"/>
          </p:nvPr>
        </p:nvPicPr>
        <p:blipFill>
          <a:blip r:embed="rId2"/>
          <a:stretch>
            <a:fillRect/>
          </a:stretch>
        </p:blipFill>
        <p:spPr>
          <a:xfrm>
            <a:off x="241453" y="2167741"/>
            <a:ext cx="5301264" cy="4066381"/>
          </a:xfrm>
          <a:prstGeom prst="rect">
            <a:avLst/>
          </a:prstGeom>
        </p:spPr>
      </p:pic>
      <p:sp>
        <p:nvSpPr>
          <p:cNvPr id="5" name="TextBox 4"/>
          <p:cNvSpPr txBox="1"/>
          <p:nvPr/>
        </p:nvSpPr>
        <p:spPr>
          <a:xfrm>
            <a:off x="372421" y="1158928"/>
            <a:ext cx="11118171" cy="954107"/>
          </a:xfrm>
          <a:prstGeom prst="rect">
            <a:avLst/>
          </a:prstGeom>
          <a:noFill/>
        </p:spPr>
        <p:txBody>
          <a:bodyPr wrap="square" rtlCol="0">
            <a:spAutoFit/>
          </a:bodyPr>
          <a:lstStyle/>
          <a:p>
            <a:r>
              <a:rPr lang="en-GB" sz="2800" dirty="0" smtClean="0"/>
              <a:t>Use your number bonds to 10, 20 and 100 to add to the next multiple of 10, 100 and 1000.</a:t>
            </a:r>
            <a:endParaRPr lang="en-GB" sz="2800" dirty="0"/>
          </a:p>
        </p:txBody>
      </p:sp>
      <p:sp>
        <p:nvSpPr>
          <p:cNvPr id="8" name="TextBox 7"/>
          <p:cNvSpPr txBox="1"/>
          <p:nvPr/>
        </p:nvSpPr>
        <p:spPr>
          <a:xfrm>
            <a:off x="6004520" y="3659298"/>
            <a:ext cx="5420298" cy="1477328"/>
          </a:xfrm>
          <a:prstGeom prst="rect">
            <a:avLst/>
          </a:prstGeom>
          <a:noFill/>
          <a:ln>
            <a:solidFill>
              <a:srgbClr val="00B050"/>
            </a:solidFill>
          </a:ln>
        </p:spPr>
        <p:txBody>
          <a:bodyPr wrap="square" rtlCol="0">
            <a:spAutoFit/>
          </a:bodyPr>
          <a:lstStyle/>
          <a:p>
            <a:r>
              <a:rPr lang="en-GB" dirty="0" smtClean="0"/>
              <a:t>Answer these questions with your  child:</a:t>
            </a:r>
          </a:p>
          <a:p>
            <a:endParaRPr lang="en-GB" dirty="0" smtClean="0"/>
          </a:p>
          <a:p>
            <a:r>
              <a:rPr lang="en-GB" dirty="0" smtClean="0"/>
              <a:t>44 + 124</a:t>
            </a:r>
          </a:p>
          <a:p>
            <a:r>
              <a:rPr lang="en-GB" dirty="0" smtClean="0"/>
              <a:t>88 + 65 = </a:t>
            </a:r>
          </a:p>
          <a:p>
            <a:r>
              <a:rPr lang="en-GB" dirty="0" smtClean="0"/>
              <a:t>83 + 66 =</a:t>
            </a:r>
            <a:endParaRPr lang="en-GB" dirty="0"/>
          </a:p>
        </p:txBody>
      </p:sp>
    </p:spTree>
    <p:extLst>
      <p:ext uri="{BB962C8B-B14F-4D97-AF65-F5344CB8AC3E}">
        <p14:creationId xmlns:p14="http://schemas.microsoft.com/office/powerpoint/2010/main" val="42690456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289" y="0"/>
            <a:ext cx="10515600" cy="1325563"/>
          </a:xfrm>
        </p:spPr>
        <p:txBody>
          <a:bodyPr/>
          <a:lstStyle/>
          <a:p>
            <a:r>
              <a:rPr lang="en-GB" dirty="0" smtClean="0"/>
              <a:t>Formal written addition</a:t>
            </a:r>
            <a:endParaRPr lang="en-GB" dirty="0"/>
          </a:p>
        </p:txBody>
      </p:sp>
      <p:sp>
        <p:nvSpPr>
          <p:cNvPr id="3" name="Content Placeholder 2"/>
          <p:cNvSpPr>
            <a:spLocks noGrp="1"/>
          </p:cNvSpPr>
          <p:nvPr>
            <p:ph idx="1"/>
          </p:nvPr>
        </p:nvSpPr>
        <p:spPr>
          <a:xfrm>
            <a:off x="122104" y="1325563"/>
            <a:ext cx="10515600" cy="4351338"/>
          </a:xfrm>
        </p:spPr>
        <p:txBody>
          <a:bodyPr>
            <a:normAutofit fontScale="62500" lnSpcReduction="20000"/>
          </a:bodyPr>
          <a:lstStyle/>
          <a:p>
            <a:r>
              <a:rPr lang="en-GB" dirty="0" smtClean="0"/>
              <a:t>To help children better understand how to add using a column, we teach them the expanded method first:</a:t>
            </a:r>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r>
              <a:rPr lang="en-GB" dirty="0" smtClean="0"/>
              <a:t>This </a:t>
            </a:r>
            <a:r>
              <a:rPr lang="en-GB" dirty="0" smtClean="0"/>
              <a:t>helps them understand why we carry digits to the next column.</a:t>
            </a:r>
            <a:endParaRPr lang="en-GB" dirty="0"/>
          </a:p>
        </p:txBody>
      </p:sp>
      <p:pic>
        <p:nvPicPr>
          <p:cNvPr id="4" name="Picture 3"/>
          <p:cNvPicPr>
            <a:picLocks noChangeAspect="1"/>
          </p:cNvPicPr>
          <p:nvPr/>
        </p:nvPicPr>
        <p:blipFill>
          <a:blip r:embed="rId2"/>
          <a:stretch>
            <a:fillRect/>
          </a:stretch>
        </p:blipFill>
        <p:spPr>
          <a:xfrm>
            <a:off x="243289" y="2377711"/>
            <a:ext cx="6217950" cy="1954213"/>
          </a:xfrm>
          <a:prstGeom prst="rect">
            <a:avLst/>
          </a:prstGeom>
        </p:spPr>
      </p:pic>
      <p:sp>
        <p:nvSpPr>
          <p:cNvPr id="5" name="TextBox 4"/>
          <p:cNvSpPr txBox="1"/>
          <p:nvPr/>
        </p:nvSpPr>
        <p:spPr>
          <a:xfrm>
            <a:off x="7017744" y="2008379"/>
            <a:ext cx="2848779" cy="369332"/>
          </a:xfrm>
          <a:prstGeom prst="rect">
            <a:avLst/>
          </a:prstGeom>
          <a:noFill/>
        </p:spPr>
        <p:txBody>
          <a:bodyPr wrap="square" rtlCol="0">
            <a:spAutoFit/>
          </a:bodyPr>
          <a:lstStyle/>
          <a:p>
            <a:r>
              <a:rPr lang="en-GB" dirty="0" smtClean="0"/>
              <a:t>1466 + 4868 = 6334</a:t>
            </a:r>
            <a:endParaRPr lang="en-GB" dirty="0"/>
          </a:p>
        </p:txBody>
      </p:sp>
      <p:sp>
        <p:nvSpPr>
          <p:cNvPr id="6" name="TextBox 5"/>
          <p:cNvSpPr txBox="1"/>
          <p:nvPr/>
        </p:nvSpPr>
        <p:spPr>
          <a:xfrm>
            <a:off x="6582424" y="2854596"/>
            <a:ext cx="5420298" cy="2523768"/>
          </a:xfrm>
          <a:prstGeom prst="rect">
            <a:avLst/>
          </a:prstGeom>
          <a:noFill/>
          <a:ln>
            <a:solidFill>
              <a:srgbClr val="00B050"/>
            </a:solidFill>
          </a:ln>
        </p:spPr>
        <p:txBody>
          <a:bodyPr wrap="square" rtlCol="0">
            <a:spAutoFit/>
          </a:bodyPr>
          <a:lstStyle/>
          <a:p>
            <a:r>
              <a:rPr lang="en-GB" sz="2800" dirty="0" smtClean="0"/>
              <a:t>Answer these questions with your  child:</a:t>
            </a:r>
          </a:p>
          <a:p>
            <a:endParaRPr lang="en-GB" sz="2800" dirty="0" smtClean="0"/>
          </a:p>
          <a:p>
            <a:r>
              <a:rPr lang="en-GB" sz="2800" dirty="0" smtClean="0"/>
              <a:t>5344 + 2124</a:t>
            </a:r>
          </a:p>
          <a:p>
            <a:r>
              <a:rPr lang="en-GB" sz="2800" dirty="0" smtClean="0"/>
              <a:t>1088 + 2365 = </a:t>
            </a:r>
          </a:p>
          <a:p>
            <a:r>
              <a:rPr lang="en-GB" dirty="0" smtClean="0"/>
              <a:t> </a:t>
            </a:r>
            <a:endParaRPr lang="en-GB" dirty="0"/>
          </a:p>
        </p:txBody>
      </p:sp>
      <p:sp>
        <p:nvSpPr>
          <p:cNvPr id="7" name="TextBox 6"/>
          <p:cNvSpPr txBox="1"/>
          <p:nvPr/>
        </p:nvSpPr>
        <p:spPr>
          <a:xfrm>
            <a:off x="243289" y="6136395"/>
            <a:ext cx="682128" cy="369332"/>
          </a:xfrm>
          <a:prstGeom prst="rect">
            <a:avLst/>
          </a:prstGeom>
          <a:noFill/>
        </p:spPr>
        <p:txBody>
          <a:bodyPr wrap="square" rtlCol="0">
            <a:spAutoFit/>
          </a:bodyPr>
          <a:lstStyle/>
          <a:p>
            <a:r>
              <a:rPr lang="en-GB" dirty="0" smtClean="0"/>
              <a:t>E.R</a:t>
            </a:r>
            <a:endParaRPr lang="en-GB" dirty="0"/>
          </a:p>
        </p:txBody>
      </p:sp>
    </p:spTree>
    <p:extLst>
      <p:ext uri="{BB962C8B-B14F-4D97-AF65-F5344CB8AC3E}">
        <p14:creationId xmlns:p14="http://schemas.microsoft.com/office/powerpoint/2010/main" val="19207169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875"/>
            <a:ext cx="10515600" cy="1325563"/>
          </a:xfrm>
        </p:spPr>
        <p:txBody>
          <a:bodyPr/>
          <a:lstStyle/>
          <a:p>
            <a:r>
              <a:rPr lang="en-GB" dirty="0" smtClean="0"/>
              <a:t>Written addition  	</a:t>
            </a:r>
            <a:endParaRPr lang="en-GB" dirty="0"/>
          </a:p>
        </p:txBody>
      </p:sp>
      <p:sp>
        <p:nvSpPr>
          <p:cNvPr id="3" name="Content Placeholder 2"/>
          <p:cNvSpPr>
            <a:spLocks noGrp="1"/>
          </p:cNvSpPr>
          <p:nvPr>
            <p:ph idx="1"/>
          </p:nvPr>
        </p:nvSpPr>
        <p:spPr>
          <a:xfrm>
            <a:off x="155154" y="1197663"/>
            <a:ext cx="10515600" cy="4351338"/>
          </a:xfrm>
        </p:spPr>
        <p:txBody>
          <a:bodyPr/>
          <a:lstStyle/>
          <a:p>
            <a:r>
              <a:rPr lang="en-GB" dirty="0" smtClean="0"/>
              <a:t>When we then move onto the compact column method, we ensure children understand that they are adding digits in columns, so we no longer have to say 5000 + 2000 = 7000. </a:t>
            </a:r>
          </a:p>
          <a:p>
            <a:r>
              <a:rPr lang="en-GB" dirty="0" smtClean="0"/>
              <a:t>We just say 5 + 2 = 7, but we know what column they are in.</a:t>
            </a:r>
            <a:endParaRPr lang="en-GB" dirty="0"/>
          </a:p>
        </p:txBody>
      </p:sp>
      <p:pic>
        <p:nvPicPr>
          <p:cNvPr id="4" name="Picture 3"/>
          <p:cNvPicPr>
            <a:picLocks noChangeAspect="1"/>
          </p:cNvPicPr>
          <p:nvPr/>
        </p:nvPicPr>
        <p:blipFill>
          <a:blip r:embed="rId2"/>
          <a:stretch>
            <a:fillRect/>
          </a:stretch>
        </p:blipFill>
        <p:spPr>
          <a:xfrm>
            <a:off x="3652837" y="3258257"/>
            <a:ext cx="2841473" cy="3170238"/>
          </a:xfrm>
          <a:prstGeom prst="rect">
            <a:avLst/>
          </a:prstGeom>
        </p:spPr>
      </p:pic>
      <p:sp>
        <p:nvSpPr>
          <p:cNvPr id="5" name="TextBox 4"/>
          <p:cNvSpPr txBox="1"/>
          <p:nvPr/>
        </p:nvSpPr>
        <p:spPr>
          <a:xfrm>
            <a:off x="243289" y="6136395"/>
            <a:ext cx="682128" cy="369332"/>
          </a:xfrm>
          <a:prstGeom prst="rect">
            <a:avLst/>
          </a:prstGeom>
          <a:noFill/>
        </p:spPr>
        <p:txBody>
          <a:bodyPr wrap="square" rtlCol="0">
            <a:spAutoFit/>
          </a:bodyPr>
          <a:lstStyle/>
          <a:p>
            <a:r>
              <a:rPr lang="en-GB" dirty="0" smtClean="0"/>
              <a:t>E.R</a:t>
            </a:r>
            <a:endParaRPr lang="en-GB" dirty="0"/>
          </a:p>
        </p:txBody>
      </p:sp>
    </p:spTree>
    <p:extLst>
      <p:ext uri="{BB962C8B-B14F-4D97-AF65-F5344CB8AC3E}">
        <p14:creationId xmlns:p14="http://schemas.microsoft.com/office/powerpoint/2010/main" val="28320153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135" y="204788"/>
            <a:ext cx="10515600" cy="1325563"/>
          </a:xfrm>
        </p:spPr>
        <p:txBody>
          <a:bodyPr/>
          <a:lstStyle/>
          <a:p>
            <a:r>
              <a:rPr lang="en-GB" dirty="0" smtClean="0"/>
              <a:t>Column subtraction	</a:t>
            </a:r>
            <a:endParaRPr lang="en-GB" dirty="0"/>
          </a:p>
        </p:txBody>
      </p:sp>
      <p:sp>
        <p:nvSpPr>
          <p:cNvPr id="3" name="Content Placeholder 2"/>
          <p:cNvSpPr>
            <a:spLocks noGrp="1"/>
          </p:cNvSpPr>
          <p:nvPr>
            <p:ph idx="1"/>
          </p:nvPr>
        </p:nvSpPr>
        <p:spPr>
          <a:xfrm>
            <a:off x="197135" y="1530351"/>
            <a:ext cx="10515600" cy="4351338"/>
          </a:xfrm>
        </p:spPr>
        <p:txBody>
          <a:bodyPr/>
          <a:lstStyle/>
          <a:p>
            <a:r>
              <a:rPr lang="en-GB" dirty="0" smtClean="0"/>
              <a:t>At first, we use the column without regrouping. That means the numbers are easy to subtract. </a:t>
            </a:r>
          </a:p>
          <a:p>
            <a:r>
              <a:rPr lang="en-GB" dirty="0" smtClean="0"/>
              <a:t>We then move onto column subtraction with regrouping,</a:t>
            </a:r>
          </a:p>
          <a:p>
            <a:pPr marL="0" indent="0">
              <a:buNone/>
            </a:pPr>
            <a:r>
              <a:rPr lang="en-GB" dirty="0" smtClean="0"/>
              <a:t>once again using the expanded method first. We call </a:t>
            </a:r>
          </a:p>
          <a:p>
            <a:pPr marL="0" indent="0">
              <a:buNone/>
            </a:pPr>
            <a:r>
              <a:rPr lang="en-GB" dirty="0" smtClean="0"/>
              <a:t>‘regrouping’ stealing as the numbers won’t go back to </a:t>
            </a:r>
          </a:p>
          <a:p>
            <a:pPr marL="0" indent="0">
              <a:buNone/>
            </a:pPr>
            <a:r>
              <a:rPr lang="en-GB" dirty="0" smtClean="0"/>
              <a:t>their original column. We always use resources when </a:t>
            </a:r>
          </a:p>
          <a:p>
            <a:pPr marL="0" indent="0">
              <a:buNone/>
            </a:pPr>
            <a:r>
              <a:rPr lang="en-GB" dirty="0" smtClean="0"/>
              <a:t>we first teach column subtraction with stealing, so the</a:t>
            </a:r>
          </a:p>
          <a:p>
            <a:pPr marL="0" indent="0">
              <a:buNone/>
            </a:pPr>
            <a:r>
              <a:rPr lang="en-GB" dirty="0"/>
              <a:t>c</a:t>
            </a:r>
            <a:r>
              <a:rPr lang="en-GB" dirty="0" smtClean="0"/>
              <a:t>hildren understand why we steal from the next column.</a:t>
            </a:r>
          </a:p>
        </p:txBody>
      </p:sp>
      <p:pic>
        <p:nvPicPr>
          <p:cNvPr id="4" name="Picture 3"/>
          <p:cNvPicPr>
            <a:picLocks noChangeAspect="1"/>
          </p:cNvPicPr>
          <p:nvPr/>
        </p:nvPicPr>
        <p:blipFill>
          <a:blip r:embed="rId2"/>
          <a:stretch>
            <a:fillRect/>
          </a:stretch>
        </p:blipFill>
        <p:spPr>
          <a:xfrm>
            <a:off x="9472612" y="2373313"/>
            <a:ext cx="2480247" cy="1784350"/>
          </a:xfrm>
          <a:prstGeom prst="rect">
            <a:avLst/>
          </a:prstGeom>
        </p:spPr>
      </p:pic>
      <p:pic>
        <p:nvPicPr>
          <p:cNvPr id="5" name="Picture 4"/>
          <p:cNvPicPr>
            <a:picLocks noChangeAspect="1"/>
          </p:cNvPicPr>
          <p:nvPr/>
        </p:nvPicPr>
        <p:blipFill>
          <a:blip r:embed="rId3"/>
          <a:stretch>
            <a:fillRect/>
          </a:stretch>
        </p:blipFill>
        <p:spPr>
          <a:xfrm>
            <a:off x="9144052" y="4518025"/>
            <a:ext cx="2509277" cy="2019300"/>
          </a:xfrm>
          <a:prstGeom prst="rect">
            <a:avLst/>
          </a:prstGeom>
        </p:spPr>
      </p:pic>
      <p:sp>
        <p:nvSpPr>
          <p:cNvPr id="6" name="TextBox 5"/>
          <p:cNvSpPr txBox="1"/>
          <p:nvPr/>
        </p:nvSpPr>
        <p:spPr>
          <a:xfrm>
            <a:off x="342440" y="5655509"/>
            <a:ext cx="682128" cy="369332"/>
          </a:xfrm>
          <a:prstGeom prst="rect">
            <a:avLst/>
          </a:prstGeom>
          <a:noFill/>
        </p:spPr>
        <p:txBody>
          <a:bodyPr wrap="square" rtlCol="0">
            <a:spAutoFit/>
          </a:bodyPr>
          <a:lstStyle/>
          <a:p>
            <a:r>
              <a:rPr lang="en-GB" dirty="0" smtClean="0"/>
              <a:t>E.R</a:t>
            </a:r>
            <a:endParaRPr lang="en-GB" dirty="0"/>
          </a:p>
        </p:txBody>
      </p:sp>
    </p:spTree>
    <p:extLst>
      <p:ext uri="{BB962C8B-B14F-4D97-AF65-F5344CB8AC3E}">
        <p14:creationId xmlns:p14="http://schemas.microsoft.com/office/powerpoint/2010/main" val="11554894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03708"/>
            <a:ext cx="9144000" cy="2387600"/>
          </a:xfrm>
        </p:spPr>
        <p:style>
          <a:lnRef idx="2">
            <a:schemeClr val="accent5"/>
          </a:lnRef>
          <a:fillRef idx="1">
            <a:schemeClr val="lt1"/>
          </a:fillRef>
          <a:effectRef idx="0">
            <a:schemeClr val="accent5"/>
          </a:effectRef>
          <a:fontRef idx="minor">
            <a:schemeClr val="dk1"/>
          </a:fontRef>
        </p:style>
        <p:txBody>
          <a:bodyPr/>
          <a:lstStyle/>
          <a:p>
            <a:r>
              <a:rPr lang="en-GB" dirty="0" smtClean="0"/>
              <a:t>Impact Workshop Year 4 Maths</a:t>
            </a:r>
            <a:endParaRPr lang="en-GB" dirty="0"/>
          </a:p>
        </p:txBody>
      </p:sp>
      <p:sp>
        <p:nvSpPr>
          <p:cNvPr id="3" name="Subtitle 2"/>
          <p:cNvSpPr>
            <a:spLocks noGrp="1"/>
          </p:cNvSpPr>
          <p:nvPr>
            <p:ph type="subTitle" idx="1"/>
          </p:nvPr>
        </p:nvSpPr>
        <p:spPr>
          <a:xfrm>
            <a:off x="2592637" y="3657122"/>
            <a:ext cx="7355595" cy="793692"/>
          </a:xfrm>
        </p:spPr>
        <p:style>
          <a:lnRef idx="2">
            <a:schemeClr val="accent4"/>
          </a:lnRef>
          <a:fillRef idx="1">
            <a:schemeClr val="lt1"/>
          </a:fillRef>
          <a:effectRef idx="0">
            <a:schemeClr val="accent4"/>
          </a:effectRef>
          <a:fontRef idx="minor">
            <a:schemeClr val="dk1"/>
          </a:fontRef>
        </p:style>
        <p:txBody>
          <a:bodyPr>
            <a:normAutofit/>
          </a:bodyPr>
          <a:lstStyle/>
          <a:p>
            <a:r>
              <a:rPr lang="en-GB" sz="3600" dirty="0" smtClean="0"/>
              <a:t>Thursday 5</a:t>
            </a:r>
            <a:r>
              <a:rPr lang="en-GB" sz="3600" baseline="30000" dirty="0" smtClean="0"/>
              <a:t>th</a:t>
            </a:r>
            <a:r>
              <a:rPr lang="en-GB" sz="3600" dirty="0" smtClean="0"/>
              <a:t> October 2017</a:t>
            </a:r>
            <a:endParaRPr lang="en-GB" sz="3600" dirty="0"/>
          </a:p>
        </p:txBody>
      </p:sp>
      <p:sp>
        <p:nvSpPr>
          <p:cNvPr id="4" name="TextBox 3"/>
          <p:cNvSpPr txBox="1"/>
          <p:nvPr/>
        </p:nvSpPr>
        <p:spPr>
          <a:xfrm>
            <a:off x="198304" y="6345716"/>
            <a:ext cx="1167788" cy="369332"/>
          </a:xfrm>
          <a:prstGeom prst="rect">
            <a:avLst/>
          </a:prstGeom>
          <a:noFill/>
        </p:spPr>
        <p:txBody>
          <a:bodyPr wrap="square" rtlCol="0">
            <a:spAutoFit/>
          </a:bodyPr>
          <a:lstStyle/>
          <a:p>
            <a:r>
              <a:rPr lang="en-GB" dirty="0" smtClean="0"/>
              <a:t>E.R</a:t>
            </a:r>
            <a:endParaRPr lang="en-GB" dirty="0"/>
          </a:p>
        </p:txBody>
      </p:sp>
      <p:sp>
        <p:nvSpPr>
          <p:cNvPr id="5" name="TextBox 4"/>
          <p:cNvSpPr txBox="1"/>
          <p:nvPr/>
        </p:nvSpPr>
        <p:spPr>
          <a:xfrm>
            <a:off x="1562558" y="4563203"/>
            <a:ext cx="9066884" cy="1754326"/>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b="1" u="sng" dirty="0" smtClean="0"/>
              <a:t>Aim of the morning</a:t>
            </a:r>
            <a:r>
              <a:rPr lang="en-GB" b="1" u="sng" dirty="0" smtClean="0"/>
              <a:t>:</a:t>
            </a:r>
          </a:p>
          <a:p>
            <a:r>
              <a:rPr lang="en-GB" dirty="0" smtClean="0"/>
              <a:t>-     Provide an overview of internet safety. </a:t>
            </a:r>
            <a:endParaRPr lang="en-GB" dirty="0"/>
          </a:p>
          <a:p>
            <a:pPr marL="285750" indent="-285750">
              <a:buFontTx/>
              <a:buChar char="-"/>
            </a:pPr>
            <a:r>
              <a:rPr lang="en-GB" dirty="0" smtClean="0"/>
              <a:t>To provide you with some simple fluency games you can play at home.</a:t>
            </a:r>
          </a:p>
          <a:p>
            <a:pPr marL="285750" indent="-285750">
              <a:buFontTx/>
              <a:buChar char="-"/>
            </a:pPr>
            <a:r>
              <a:rPr lang="en-GB" dirty="0" smtClean="0"/>
              <a:t>To explain some of the mental strategies we use in school.</a:t>
            </a:r>
          </a:p>
          <a:p>
            <a:pPr marL="285750" indent="-285750">
              <a:buFontTx/>
              <a:buChar char="-"/>
            </a:pPr>
            <a:r>
              <a:rPr lang="en-GB" dirty="0" smtClean="0"/>
              <a:t>To show the formal written methods we use and the reasoning behind them.</a:t>
            </a:r>
          </a:p>
          <a:p>
            <a:pPr marL="285750" indent="-285750">
              <a:buFontTx/>
              <a:buChar char="-"/>
            </a:pPr>
            <a:endParaRPr lang="en-GB" dirty="0"/>
          </a:p>
        </p:txBody>
      </p:sp>
    </p:spTree>
    <p:extLst>
      <p:ext uri="{BB962C8B-B14F-4D97-AF65-F5344CB8AC3E}">
        <p14:creationId xmlns:p14="http://schemas.microsoft.com/office/powerpoint/2010/main" val="34915286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407" y="0"/>
            <a:ext cx="10515600" cy="1325563"/>
          </a:xfrm>
        </p:spPr>
        <p:txBody>
          <a:bodyPr/>
          <a:lstStyle/>
          <a:p>
            <a:r>
              <a:rPr lang="en-GB" dirty="0" smtClean="0"/>
              <a:t>Written multiplication</a:t>
            </a:r>
            <a:endParaRPr lang="en-GB" dirty="0"/>
          </a:p>
        </p:txBody>
      </p:sp>
      <p:pic>
        <p:nvPicPr>
          <p:cNvPr id="8" name="Picture 7"/>
          <p:cNvPicPr>
            <a:picLocks noChangeAspect="1"/>
          </p:cNvPicPr>
          <p:nvPr/>
        </p:nvPicPr>
        <p:blipFill>
          <a:blip r:embed="rId2"/>
          <a:stretch>
            <a:fillRect/>
          </a:stretch>
        </p:blipFill>
        <p:spPr>
          <a:xfrm>
            <a:off x="320407" y="2402412"/>
            <a:ext cx="5483752" cy="1995616"/>
          </a:xfrm>
          <a:prstGeom prst="rect">
            <a:avLst/>
          </a:prstGeom>
        </p:spPr>
      </p:pic>
      <p:sp>
        <p:nvSpPr>
          <p:cNvPr id="9" name="TextBox 8"/>
          <p:cNvSpPr txBox="1"/>
          <p:nvPr/>
        </p:nvSpPr>
        <p:spPr>
          <a:xfrm>
            <a:off x="440269" y="1039867"/>
            <a:ext cx="6279614" cy="1200329"/>
          </a:xfrm>
          <a:prstGeom prst="rect">
            <a:avLst/>
          </a:prstGeom>
          <a:noFill/>
        </p:spPr>
        <p:txBody>
          <a:bodyPr wrap="square" rtlCol="0">
            <a:spAutoFit/>
          </a:bodyPr>
          <a:lstStyle/>
          <a:p>
            <a:r>
              <a:rPr lang="en-GB" sz="3600" dirty="0" smtClean="0"/>
              <a:t>35 x 7 =</a:t>
            </a:r>
          </a:p>
          <a:p>
            <a:r>
              <a:rPr lang="en-GB" sz="3600" dirty="0" smtClean="0"/>
              <a:t>35+35+35+35+35+35+35=</a:t>
            </a:r>
            <a:endParaRPr lang="en-GB" sz="3600" dirty="0"/>
          </a:p>
        </p:txBody>
      </p:sp>
      <p:pic>
        <p:nvPicPr>
          <p:cNvPr id="10" name="Picture 9"/>
          <p:cNvPicPr>
            <a:picLocks noChangeAspect="1"/>
          </p:cNvPicPr>
          <p:nvPr/>
        </p:nvPicPr>
        <p:blipFill>
          <a:blip r:embed="rId3"/>
          <a:stretch>
            <a:fillRect/>
          </a:stretch>
        </p:blipFill>
        <p:spPr>
          <a:xfrm>
            <a:off x="7657450" y="1088216"/>
            <a:ext cx="1868318" cy="2781084"/>
          </a:xfrm>
          <a:prstGeom prst="rect">
            <a:avLst/>
          </a:prstGeom>
        </p:spPr>
      </p:pic>
      <p:sp>
        <p:nvSpPr>
          <p:cNvPr id="11" name="TextBox 10"/>
          <p:cNvSpPr txBox="1"/>
          <p:nvPr/>
        </p:nvSpPr>
        <p:spPr>
          <a:xfrm>
            <a:off x="5970737" y="4781321"/>
            <a:ext cx="5483752" cy="92333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GB" dirty="0" smtClean="0"/>
              <a:t>Try these using the grid method:</a:t>
            </a:r>
          </a:p>
          <a:p>
            <a:r>
              <a:rPr lang="en-GB" dirty="0" smtClean="0"/>
              <a:t>23 x 6 =</a:t>
            </a:r>
          </a:p>
          <a:p>
            <a:r>
              <a:rPr lang="en-GB" dirty="0" smtClean="0"/>
              <a:t>42 x 4 =</a:t>
            </a:r>
            <a:endParaRPr lang="en-GB" dirty="0"/>
          </a:p>
        </p:txBody>
      </p:sp>
      <p:sp>
        <p:nvSpPr>
          <p:cNvPr id="7" name="TextBox 6"/>
          <p:cNvSpPr txBox="1"/>
          <p:nvPr/>
        </p:nvSpPr>
        <p:spPr>
          <a:xfrm>
            <a:off x="320407" y="6004193"/>
            <a:ext cx="682128" cy="369332"/>
          </a:xfrm>
          <a:prstGeom prst="rect">
            <a:avLst/>
          </a:prstGeom>
          <a:noFill/>
        </p:spPr>
        <p:txBody>
          <a:bodyPr wrap="square" rtlCol="0">
            <a:spAutoFit/>
          </a:bodyPr>
          <a:lstStyle/>
          <a:p>
            <a:r>
              <a:rPr lang="en-GB" dirty="0" smtClean="0"/>
              <a:t>E.R</a:t>
            </a:r>
            <a:endParaRPr lang="en-GB" dirty="0"/>
          </a:p>
        </p:txBody>
      </p:sp>
    </p:spTree>
    <p:extLst>
      <p:ext uri="{BB962C8B-B14F-4D97-AF65-F5344CB8AC3E}">
        <p14:creationId xmlns:p14="http://schemas.microsoft.com/office/powerpoint/2010/main" val="38963099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20407" y="0"/>
            <a:ext cx="10515600" cy="1325563"/>
          </a:xfrm>
        </p:spPr>
        <p:txBody>
          <a:bodyPr/>
          <a:lstStyle/>
          <a:p>
            <a:r>
              <a:rPr lang="en-GB" dirty="0" smtClean="0"/>
              <a:t>Formal Written Method Division </a:t>
            </a:r>
            <a:endParaRPr lang="en-GB" dirty="0"/>
          </a:p>
        </p:txBody>
      </p:sp>
      <p:pic>
        <p:nvPicPr>
          <p:cNvPr id="5" name="Picture 4"/>
          <p:cNvPicPr>
            <a:picLocks noChangeAspect="1"/>
          </p:cNvPicPr>
          <p:nvPr/>
        </p:nvPicPr>
        <p:blipFill>
          <a:blip r:embed="rId2"/>
          <a:stretch>
            <a:fillRect/>
          </a:stretch>
        </p:blipFill>
        <p:spPr>
          <a:xfrm>
            <a:off x="90795" y="2329995"/>
            <a:ext cx="6754880" cy="2256779"/>
          </a:xfrm>
          <a:prstGeom prst="rect">
            <a:avLst/>
          </a:prstGeom>
        </p:spPr>
      </p:pic>
      <p:sp>
        <p:nvSpPr>
          <p:cNvPr id="6" name="TextBox 5"/>
          <p:cNvSpPr txBox="1"/>
          <p:nvPr/>
        </p:nvSpPr>
        <p:spPr>
          <a:xfrm>
            <a:off x="320407" y="1579096"/>
            <a:ext cx="5872971" cy="400110"/>
          </a:xfrm>
          <a:prstGeom prst="rect">
            <a:avLst/>
          </a:prstGeom>
          <a:noFill/>
        </p:spPr>
        <p:txBody>
          <a:bodyPr wrap="square" rtlCol="0">
            <a:spAutoFit/>
          </a:bodyPr>
          <a:lstStyle/>
          <a:p>
            <a:r>
              <a:rPr lang="en-GB" sz="2000" b="1" dirty="0" smtClean="0">
                <a:solidFill>
                  <a:srgbClr val="7030A0"/>
                </a:solidFill>
              </a:rPr>
              <a:t>Chunking on a number line</a:t>
            </a:r>
            <a:endParaRPr lang="en-GB" sz="2000" b="1" dirty="0">
              <a:solidFill>
                <a:srgbClr val="7030A0"/>
              </a:solidFill>
            </a:endParaRPr>
          </a:p>
        </p:txBody>
      </p:sp>
      <p:pic>
        <p:nvPicPr>
          <p:cNvPr id="7" name="Picture 6"/>
          <p:cNvPicPr>
            <a:picLocks noChangeAspect="1"/>
          </p:cNvPicPr>
          <p:nvPr/>
        </p:nvPicPr>
        <p:blipFill>
          <a:blip r:embed="rId3"/>
          <a:stretch>
            <a:fillRect/>
          </a:stretch>
        </p:blipFill>
        <p:spPr>
          <a:xfrm>
            <a:off x="7249900" y="2329995"/>
            <a:ext cx="4598736" cy="2874210"/>
          </a:xfrm>
          <a:prstGeom prst="rect">
            <a:avLst/>
          </a:prstGeom>
        </p:spPr>
      </p:pic>
    </p:spTree>
    <p:extLst>
      <p:ext uri="{BB962C8B-B14F-4D97-AF65-F5344CB8AC3E}">
        <p14:creationId xmlns:p14="http://schemas.microsoft.com/office/powerpoint/2010/main" val="24116404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2257" y="199872"/>
            <a:ext cx="7534619" cy="1325563"/>
          </a:xfrm>
          <a:solidFill>
            <a:srgbClr val="FFFF00"/>
          </a:solidFill>
        </p:spPr>
        <p:txBody>
          <a:bodyPr/>
          <a:lstStyle/>
          <a:p>
            <a:pPr algn="ctr"/>
            <a:r>
              <a:rPr lang="en-GB" dirty="0" smtClean="0"/>
              <a:t>Thank you </a:t>
            </a:r>
            <a:endParaRPr lang="en-GB" dirty="0"/>
          </a:p>
        </p:txBody>
      </p:sp>
      <p:pic>
        <p:nvPicPr>
          <p:cNvPr id="4" name="Picture 3"/>
          <p:cNvPicPr>
            <a:picLocks noChangeAspect="1"/>
          </p:cNvPicPr>
          <p:nvPr/>
        </p:nvPicPr>
        <p:blipFill>
          <a:blip r:embed="rId2"/>
          <a:stretch>
            <a:fillRect/>
          </a:stretch>
        </p:blipFill>
        <p:spPr>
          <a:xfrm>
            <a:off x="1013839" y="1799087"/>
            <a:ext cx="3624263" cy="4865842"/>
          </a:xfrm>
          <a:prstGeom prst="rect">
            <a:avLst/>
          </a:prstGeom>
        </p:spPr>
      </p:pic>
      <p:sp>
        <p:nvSpPr>
          <p:cNvPr id="5" name="TextBox 4"/>
          <p:cNvSpPr txBox="1"/>
          <p:nvPr/>
        </p:nvSpPr>
        <p:spPr>
          <a:xfrm>
            <a:off x="5001659" y="1799087"/>
            <a:ext cx="4847422" cy="2031325"/>
          </a:xfrm>
          <a:prstGeom prst="rect">
            <a:avLst/>
          </a:prstGeom>
          <a:noFill/>
          <a:ln>
            <a:solidFill>
              <a:srgbClr val="FF0000"/>
            </a:solidFill>
          </a:ln>
        </p:spPr>
        <p:txBody>
          <a:bodyPr wrap="square" rtlCol="0">
            <a:spAutoFit/>
          </a:bodyPr>
          <a:lstStyle/>
          <a:p>
            <a:r>
              <a:rPr lang="en-GB" dirty="0" smtClean="0"/>
              <a:t>Please take the time to fill in a parent evaluation form. </a:t>
            </a:r>
          </a:p>
          <a:p>
            <a:endParaRPr lang="en-GB" dirty="0" smtClean="0"/>
          </a:p>
          <a:p>
            <a:r>
              <a:rPr lang="en-GB" dirty="0" smtClean="0"/>
              <a:t>Feel free to ask any questions you might have.</a:t>
            </a:r>
          </a:p>
          <a:p>
            <a:endParaRPr lang="en-GB" dirty="0"/>
          </a:p>
          <a:p>
            <a:endParaRPr lang="en-GB" dirty="0" smtClean="0"/>
          </a:p>
          <a:p>
            <a:endParaRPr lang="en-GB" dirty="0"/>
          </a:p>
        </p:txBody>
      </p:sp>
    </p:spTree>
    <p:extLst>
      <p:ext uri="{BB962C8B-B14F-4D97-AF65-F5344CB8AC3E}">
        <p14:creationId xmlns:p14="http://schemas.microsoft.com/office/powerpoint/2010/main" val="3673969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08213" y="333377"/>
            <a:ext cx="7772400" cy="1470025"/>
          </a:xfrm>
        </p:spPr>
        <p:txBody>
          <a:bodyPr anchor="ctr"/>
          <a:lstStyle/>
          <a:p>
            <a:pPr eaLnBrk="1" hangingPunct="1"/>
            <a:r>
              <a:rPr lang="en-GB" altLang="en-US" sz="4400" b="1" u="sng" dirty="0">
                <a:latin typeface="Tahoma" panose="020B0604030504040204" pitchFamily="34" charset="0"/>
              </a:rPr>
              <a:t>E-safety Tips for Parents</a:t>
            </a:r>
          </a:p>
        </p:txBody>
      </p:sp>
      <p:sp>
        <p:nvSpPr>
          <p:cNvPr id="3075" name="Rectangle 3"/>
          <p:cNvSpPr>
            <a:spLocks noGrp="1" noChangeArrowheads="1"/>
          </p:cNvSpPr>
          <p:nvPr>
            <p:ph type="subTitle" idx="1"/>
          </p:nvPr>
        </p:nvSpPr>
        <p:spPr>
          <a:xfrm>
            <a:off x="1774825" y="1557338"/>
            <a:ext cx="8642350" cy="5111750"/>
          </a:xfrm>
        </p:spPr>
        <p:txBody>
          <a:bodyPr>
            <a:normAutofit lnSpcReduction="10000"/>
          </a:bodyPr>
          <a:lstStyle/>
          <a:p>
            <a:pPr algn="l" eaLnBrk="1" hangingPunct="1">
              <a:lnSpc>
                <a:spcPct val="80000"/>
              </a:lnSpc>
            </a:pPr>
            <a:r>
              <a:rPr lang="en-GB" altLang="en-US" sz="2200" b="1">
                <a:latin typeface="Tahoma" panose="020B0604030504040204" pitchFamily="34" charset="0"/>
              </a:rPr>
              <a:t>Let them teach you…</a:t>
            </a:r>
          </a:p>
          <a:p>
            <a:pPr algn="l" eaLnBrk="1" hangingPunct="1">
              <a:lnSpc>
                <a:spcPct val="80000"/>
              </a:lnSpc>
            </a:pPr>
            <a:endParaRPr lang="en-GB" altLang="en-US" sz="2200" b="1">
              <a:latin typeface="Tahoma" panose="020B0604030504040204" pitchFamily="34" charset="0"/>
            </a:endParaRPr>
          </a:p>
          <a:p>
            <a:pPr algn="l" eaLnBrk="1" hangingPunct="1">
              <a:lnSpc>
                <a:spcPct val="80000"/>
              </a:lnSpc>
            </a:pPr>
            <a:r>
              <a:rPr lang="en-GB" altLang="en-US" sz="2200">
                <a:latin typeface="Tahoma" panose="020B0604030504040204" pitchFamily="34" charset="0"/>
              </a:rPr>
              <a:t>The people who know best about what your children are up to online, are your children! Get them to tell you about the sites they’re using. Ask them questions such as:</a:t>
            </a:r>
          </a:p>
          <a:p>
            <a:pPr algn="l" eaLnBrk="1" hangingPunct="1">
              <a:lnSpc>
                <a:spcPct val="80000"/>
              </a:lnSpc>
            </a:pPr>
            <a:endParaRPr lang="en-GB" altLang="en-US" sz="1000">
              <a:latin typeface="Tahoma" panose="020B0604030504040204" pitchFamily="34" charset="0"/>
            </a:endParaRPr>
          </a:p>
          <a:p>
            <a:pPr algn="l" eaLnBrk="1" hangingPunct="1">
              <a:lnSpc>
                <a:spcPct val="80000"/>
              </a:lnSpc>
            </a:pPr>
            <a:r>
              <a:rPr lang="en-GB" altLang="en-US" sz="2200">
                <a:latin typeface="Tahoma" panose="020B0604030504040204" pitchFamily="34" charset="0"/>
              </a:rPr>
              <a:t>Why do they like the site? </a:t>
            </a:r>
          </a:p>
          <a:p>
            <a:pPr algn="l" eaLnBrk="1" hangingPunct="1">
              <a:lnSpc>
                <a:spcPct val="80000"/>
              </a:lnSpc>
            </a:pPr>
            <a:r>
              <a:rPr lang="en-GB" altLang="en-US" sz="2200">
                <a:latin typeface="Tahoma" panose="020B0604030504040204" pitchFamily="34" charset="0"/>
              </a:rPr>
              <a:t>What can they do on it? </a:t>
            </a:r>
          </a:p>
          <a:p>
            <a:pPr algn="l" eaLnBrk="1" hangingPunct="1">
              <a:lnSpc>
                <a:spcPct val="80000"/>
              </a:lnSpc>
            </a:pPr>
            <a:r>
              <a:rPr lang="en-GB" altLang="en-US" sz="2200">
                <a:latin typeface="Tahoma" panose="020B0604030504040204" pitchFamily="34" charset="0"/>
              </a:rPr>
              <a:t>What’s so fun about it? </a:t>
            </a:r>
          </a:p>
          <a:p>
            <a:pPr algn="l" eaLnBrk="1" hangingPunct="1">
              <a:lnSpc>
                <a:spcPct val="80000"/>
              </a:lnSpc>
            </a:pPr>
            <a:r>
              <a:rPr lang="en-GB" altLang="en-US" sz="2200">
                <a:latin typeface="Tahoma" panose="020B0604030504040204" pitchFamily="34" charset="0"/>
              </a:rPr>
              <a:t>Who uses it at school? </a:t>
            </a:r>
          </a:p>
          <a:p>
            <a:pPr algn="l" eaLnBrk="1" hangingPunct="1">
              <a:lnSpc>
                <a:spcPct val="80000"/>
              </a:lnSpc>
            </a:pPr>
            <a:r>
              <a:rPr lang="en-GB" altLang="en-US" sz="2200">
                <a:latin typeface="Tahoma" panose="020B0604030504040204" pitchFamily="34" charset="0"/>
              </a:rPr>
              <a:t>Who you can talk to? </a:t>
            </a:r>
          </a:p>
          <a:p>
            <a:pPr algn="l" eaLnBrk="1" hangingPunct="1">
              <a:lnSpc>
                <a:spcPct val="80000"/>
              </a:lnSpc>
            </a:pPr>
            <a:r>
              <a:rPr lang="en-GB" altLang="en-US" sz="2200">
                <a:latin typeface="Tahoma" panose="020B0604030504040204" pitchFamily="34" charset="0"/>
              </a:rPr>
              <a:t>Who are their friends on it?</a:t>
            </a:r>
          </a:p>
          <a:p>
            <a:pPr algn="l" eaLnBrk="1" hangingPunct="1">
              <a:lnSpc>
                <a:spcPct val="80000"/>
              </a:lnSpc>
            </a:pPr>
            <a:endParaRPr lang="en-GB" altLang="en-US" sz="1000">
              <a:latin typeface="Tahoma" panose="020B0604030504040204" pitchFamily="34" charset="0"/>
            </a:endParaRPr>
          </a:p>
          <a:p>
            <a:pPr algn="l" eaLnBrk="1" hangingPunct="1">
              <a:lnSpc>
                <a:spcPct val="80000"/>
              </a:lnSpc>
            </a:pPr>
            <a:r>
              <a:rPr lang="en-GB" altLang="en-US" sz="2200">
                <a:latin typeface="Tahoma" panose="020B0604030504040204" pitchFamily="34" charset="0"/>
              </a:rPr>
              <a:t>This is a good way to develop a trusting relationship with your child about what they are up to online.</a:t>
            </a:r>
          </a:p>
        </p:txBody>
      </p:sp>
    </p:spTree>
    <p:extLst>
      <p:ext uri="{BB962C8B-B14F-4D97-AF65-F5344CB8AC3E}">
        <p14:creationId xmlns:p14="http://schemas.microsoft.com/office/powerpoint/2010/main" val="2699324620"/>
      </p:ext>
    </p:extLst>
  </p:cSld>
  <p:clrMapOvr>
    <a:masterClrMapping/>
  </p:clrMapOvr>
  <mc:AlternateContent xmlns:mc="http://schemas.openxmlformats.org/markup-compatibility/2006">
    <mc:Choice xmlns:p14="http://schemas.microsoft.com/office/powerpoint/2010/main" Requires="p14">
      <p:transition spd="slow" p14:dur="2000" advTm="1823"/>
    </mc:Choice>
    <mc:Fallback>
      <p:transition spd="slow" advTm="1823"/>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981200" y="765177"/>
            <a:ext cx="8229600" cy="5903913"/>
          </a:xfrm>
        </p:spPr>
        <p:txBody>
          <a:bodyPr rtlCol="0">
            <a:normAutofit lnSpcReduction="10000"/>
          </a:bodyPr>
          <a:lstStyle/>
          <a:p>
            <a:pPr>
              <a:lnSpc>
                <a:spcPct val="80000"/>
              </a:lnSpc>
              <a:buNone/>
              <a:defRPr/>
            </a:pPr>
            <a:r>
              <a:rPr lang="en-GB" sz="2000" b="1" dirty="0">
                <a:latin typeface="Tahoma" panose="020B0604030504040204" pitchFamily="34" charset="0"/>
              </a:rPr>
              <a:t>Reach an agreement…</a:t>
            </a:r>
          </a:p>
          <a:p>
            <a:pPr>
              <a:lnSpc>
                <a:spcPct val="80000"/>
              </a:lnSpc>
              <a:defRPr/>
            </a:pPr>
            <a:endParaRPr lang="en-GB" sz="2000" dirty="0">
              <a:latin typeface="Tahoma" panose="020B0604030504040204" pitchFamily="34" charset="0"/>
            </a:endParaRPr>
          </a:p>
          <a:p>
            <a:pPr>
              <a:lnSpc>
                <a:spcPct val="80000"/>
              </a:lnSpc>
              <a:defRPr/>
            </a:pPr>
            <a:r>
              <a:rPr lang="en-GB" sz="2000" dirty="0">
                <a:latin typeface="Tahoma" panose="020B0604030504040204" pitchFamily="34" charset="0"/>
              </a:rPr>
              <a:t>A good way to set boundaries with your child about what they can and can’t do online is to set an agreement with them.</a:t>
            </a:r>
          </a:p>
          <a:p>
            <a:pPr marL="0" indent="0">
              <a:lnSpc>
                <a:spcPct val="80000"/>
              </a:lnSpc>
              <a:buNone/>
              <a:defRPr/>
            </a:pPr>
            <a:endParaRPr lang="en-GB" sz="2000" dirty="0">
              <a:latin typeface="Tahoma" panose="020B0604030504040204" pitchFamily="34" charset="0"/>
            </a:endParaRPr>
          </a:p>
          <a:p>
            <a:pPr>
              <a:lnSpc>
                <a:spcPct val="80000"/>
              </a:lnSpc>
              <a:defRPr/>
            </a:pPr>
            <a:r>
              <a:rPr lang="en-GB" sz="2000" dirty="0">
                <a:latin typeface="Tahoma" panose="020B0604030504040204" pitchFamily="34" charset="0"/>
              </a:rPr>
              <a:t>Limits on the amount of time your child spends online, or playing computer games. </a:t>
            </a:r>
          </a:p>
          <a:p>
            <a:pPr marL="0" indent="0">
              <a:lnSpc>
                <a:spcPct val="80000"/>
              </a:lnSpc>
              <a:buNone/>
              <a:defRPr/>
            </a:pPr>
            <a:endParaRPr lang="en-GB" sz="2000" dirty="0">
              <a:latin typeface="Tahoma" panose="020B0604030504040204" pitchFamily="34" charset="0"/>
            </a:endParaRPr>
          </a:p>
          <a:p>
            <a:pPr>
              <a:lnSpc>
                <a:spcPct val="80000"/>
              </a:lnSpc>
              <a:defRPr/>
            </a:pPr>
            <a:r>
              <a:rPr lang="en-GB" sz="2000" dirty="0">
                <a:latin typeface="Tahoma" panose="020B0604030504040204" pitchFamily="34" charset="0"/>
              </a:rPr>
              <a:t>Having regular screen breaks – at least five minutes every 45-60 minutes. </a:t>
            </a:r>
          </a:p>
          <a:p>
            <a:pPr marL="0" indent="0">
              <a:lnSpc>
                <a:spcPct val="80000"/>
              </a:lnSpc>
              <a:buNone/>
              <a:defRPr/>
            </a:pPr>
            <a:endParaRPr lang="en-GB" sz="2000" dirty="0">
              <a:latin typeface="Tahoma" panose="020B0604030504040204" pitchFamily="34" charset="0"/>
            </a:endParaRPr>
          </a:p>
          <a:p>
            <a:pPr>
              <a:lnSpc>
                <a:spcPct val="80000"/>
              </a:lnSpc>
              <a:defRPr/>
            </a:pPr>
            <a:r>
              <a:rPr lang="en-GB" sz="2000" dirty="0">
                <a:latin typeface="Tahoma" panose="020B0604030504040204" pitchFamily="34" charset="0"/>
              </a:rPr>
              <a:t>Not sharing any pictures they wouldn’t be happy to share with you. </a:t>
            </a:r>
          </a:p>
          <a:p>
            <a:pPr marL="0" indent="0">
              <a:lnSpc>
                <a:spcPct val="80000"/>
              </a:lnSpc>
              <a:buNone/>
              <a:defRPr/>
            </a:pPr>
            <a:endParaRPr lang="en-GB" sz="2000" dirty="0">
              <a:latin typeface="Tahoma" panose="020B0604030504040204" pitchFamily="34" charset="0"/>
            </a:endParaRPr>
          </a:p>
          <a:p>
            <a:pPr>
              <a:lnSpc>
                <a:spcPct val="80000"/>
              </a:lnSpc>
              <a:defRPr/>
            </a:pPr>
            <a:r>
              <a:rPr lang="en-GB" sz="2000" dirty="0">
                <a:latin typeface="Tahoma" panose="020B0604030504040204" pitchFamily="34" charset="0"/>
              </a:rPr>
              <a:t>Not giving out personal details, such as mobile phone number and address, to people they don’t know and trust. </a:t>
            </a:r>
          </a:p>
          <a:p>
            <a:pPr marL="0" indent="0">
              <a:lnSpc>
                <a:spcPct val="80000"/>
              </a:lnSpc>
              <a:buNone/>
              <a:defRPr/>
            </a:pPr>
            <a:endParaRPr lang="en-GB" sz="2000" dirty="0">
              <a:latin typeface="Tahoma" panose="020B0604030504040204" pitchFamily="34" charset="0"/>
            </a:endParaRPr>
          </a:p>
          <a:p>
            <a:pPr>
              <a:lnSpc>
                <a:spcPct val="80000"/>
              </a:lnSpc>
              <a:defRPr/>
            </a:pPr>
            <a:r>
              <a:rPr lang="en-GB" sz="2000" dirty="0">
                <a:latin typeface="Tahoma" panose="020B0604030504040204" pitchFamily="34" charset="0"/>
              </a:rPr>
              <a:t>Coming to you if they are concerned. Or, if not, knowing where they can go for independent help and support.</a:t>
            </a:r>
          </a:p>
        </p:txBody>
      </p:sp>
    </p:spTree>
    <p:extLst>
      <p:ext uri="{BB962C8B-B14F-4D97-AF65-F5344CB8AC3E}">
        <p14:creationId xmlns:p14="http://schemas.microsoft.com/office/powerpoint/2010/main" val="11089839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ctr" eaLnBrk="1" hangingPunct="1"/>
            <a:r>
              <a:rPr lang="en-GB" altLang="en-US" sz="6000" b="1" u="sng" dirty="0"/>
              <a:t>SMART Rules</a:t>
            </a:r>
          </a:p>
        </p:txBody>
      </p:sp>
      <p:sp>
        <p:nvSpPr>
          <p:cNvPr id="3" name="Content Placeholder 2"/>
          <p:cNvSpPr>
            <a:spLocks noGrp="1"/>
          </p:cNvSpPr>
          <p:nvPr>
            <p:ph idx="1"/>
          </p:nvPr>
        </p:nvSpPr>
        <p:spPr>
          <a:xfrm>
            <a:off x="407368" y="1825627"/>
            <a:ext cx="11665296" cy="4556125"/>
          </a:xfrm>
        </p:spPr>
        <p:txBody>
          <a:bodyPr rtlCol="0">
            <a:noAutofit/>
          </a:bodyPr>
          <a:lstStyle/>
          <a:p>
            <a:pPr>
              <a:defRPr/>
            </a:pPr>
            <a:r>
              <a:rPr lang="en-GB" sz="4000" b="1" dirty="0"/>
              <a:t> S = Safe</a:t>
            </a:r>
          </a:p>
          <a:p>
            <a:pPr>
              <a:defRPr/>
            </a:pPr>
            <a:r>
              <a:rPr lang="en-GB" sz="4000" b="1" dirty="0"/>
              <a:t> M = Meeting</a:t>
            </a:r>
          </a:p>
          <a:p>
            <a:pPr>
              <a:defRPr/>
            </a:pPr>
            <a:r>
              <a:rPr lang="en-GB" sz="4000" b="1" dirty="0"/>
              <a:t> A = Accepting</a:t>
            </a:r>
          </a:p>
          <a:p>
            <a:pPr>
              <a:defRPr/>
            </a:pPr>
            <a:r>
              <a:rPr lang="en-GB" sz="4000" b="1" dirty="0"/>
              <a:t> R = Reliable </a:t>
            </a:r>
          </a:p>
          <a:p>
            <a:pPr>
              <a:defRPr/>
            </a:pPr>
            <a:r>
              <a:rPr lang="en-GB" sz="4000" b="1" dirty="0"/>
              <a:t> T = Trustworthy</a:t>
            </a:r>
          </a:p>
          <a:p>
            <a:pPr>
              <a:defRPr/>
            </a:pPr>
            <a:endParaRPr lang="en-GB" sz="4000" dirty="0"/>
          </a:p>
        </p:txBody>
      </p:sp>
      <p:pic>
        <p:nvPicPr>
          <p:cNvPr id="2" name="Picture 1"/>
          <p:cNvPicPr>
            <a:picLocks noChangeAspect="1"/>
          </p:cNvPicPr>
          <p:nvPr/>
        </p:nvPicPr>
        <p:blipFill rotWithShape="1">
          <a:blip r:embed="rId2"/>
          <a:srcRect l="14838" r="14837"/>
          <a:stretch/>
        </p:blipFill>
        <p:spPr>
          <a:xfrm>
            <a:off x="8184232" y="119858"/>
            <a:ext cx="3888432" cy="5529263"/>
          </a:xfrm>
          <a:prstGeom prst="rect">
            <a:avLst/>
          </a:prstGeom>
        </p:spPr>
      </p:pic>
    </p:spTree>
    <p:extLst>
      <p:ext uri="{BB962C8B-B14F-4D97-AF65-F5344CB8AC3E}">
        <p14:creationId xmlns:p14="http://schemas.microsoft.com/office/powerpoint/2010/main" val="27330474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ctr" eaLnBrk="1" hangingPunct="1"/>
            <a:r>
              <a:rPr lang="en-GB" altLang="en-US" sz="6000" b="1" u="sng" dirty="0"/>
              <a:t>School website</a:t>
            </a:r>
            <a:endParaRPr lang="en-GB" altLang="en-US" sz="6000" b="1" u="sng" dirty="0"/>
          </a:p>
        </p:txBody>
      </p:sp>
      <p:sp>
        <p:nvSpPr>
          <p:cNvPr id="3" name="Content Placeholder 2"/>
          <p:cNvSpPr>
            <a:spLocks noGrp="1"/>
          </p:cNvSpPr>
          <p:nvPr>
            <p:ph idx="1"/>
          </p:nvPr>
        </p:nvSpPr>
        <p:spPr>
          <a:xfrm>
            <a:off x="407368" y="1825627"/>
            <a:ext cx="11665296" cy="4556125"/>
          </a:xfrm>
        </p:spPr>
        <p:txBody>
          <a:bodyPr rtlCol="0">
            <a:noAutofit/>
          </a:bodyPr>
          <a:lstStyle/>
          <a:p>
            <a:pPr marL="0" indent="0">
              <a:buNone/>
              <a:defRPr/>
            </a:pPr>
            <a:r>
              <a:rPr lang="en-GB" sz="4000" b="1" dirty="0"/>
              <a:t>Please have a look at the e-safety page on the school website.  You will find lots of helpful tips and links to other pages that you may find useful.</a:t>
            </a:r>
          </a:p>
          <a:p>
            <a:pPr>
              <a:defRPr/>
            </a:pPr>
            <a:endParaRPr lang="en-GB" sz="4000" b="1" dirty="0"/>
          </a:p>
          <a:p>
            <a:pPr>
              <a:defRPr/>
            </a:pPr>
            <a:r>
              <a:rPr lang="en-GB" sz="4000" dirty="0">
                <a:hlinkClick r:id="rId2"/>
              </a:rPr>
              <a:t>http://www.hollyfield.bham.sch.uk</a:t>
            </a:r>
            <a:r>
              <a:rPr lang="en-GB" sz="4000" dirty="0">
                <a:hlinkClick r:id="rId2"/>
              </a:rPr>
              <a:t>/</a:t>
            </a:r>
            <a:endParaRPr lang="en-GB" sz="4000" dirty="0"/>
          </a:p>
          <a:p>
            <a:pPr>
              <a:defRPr/>
            </a:pPr>
            <a:endParaRPr lang="en-GB" sz="4000" dirty="0"/>
          </a:p>
        </p:txBody>
      </p:sp>
    </p:spTree>
    <p:extLst>
      <p:ext uri="{BB962C8B-B14F-4D97-AF65-F5344CB8AC3E}">
        <p14:creationId xmlns:p14="http://schemas.microsoft.com/office/powerpoint/2010/main" val="2905714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Have a look at NSPCC </a:t>
            </a:r>
            <a:br>
              <a:rPr lang="en-GB" dirty="0" smtClean="0"/>
            </a:br>
            <a:r>
              <a:rPr lang="en-GB" dirty="0" smtClean="0"/>
              <a:t>Net </a:t>
            </a:r>
            <a:r>
              <a:rPr lang="en-GB" smtClean="0"/>
              <a:t>Aware website </a:t>
            </a:r>
            <a:r>
              <a:rPr lang="en-GB" dirty="0" smtClean="0"/>
              <a:t>or download the App</a:t>
            </a:r>
            <a:endParaRPr lang="en-GB" dirty="0"/>
          </a:p>
        </p:txBody>
      </p:sp>
      <p:sp>
        <p:nvSpPr>
          <p:cNvPr id="3" name="Subtitle 2"/>
          <p:cNvSpPr>
            <a:spLocks noGrp="1"/>
          </p:cNvSpPr>
          <p:nvPr>
            <p:ph type="subTitle" idx="1"/>
          </p:nvPr>
        </p:nvSpPr>
        <p:spPr/>
        <p:txBody>
          <a:bodyPr/>
          <a:lstStyle/>
          <a:p>
            <a:endParaRPr lang="en-GB" b="1" dirty="0" smtClean="0"/>
          </a:p>
          <a:p>
            <a:r>
              <a:rPr lang="en-GB" b="1" dirty="0" smtClean="0"/>
              <a:t>Your guide to the social networks your kids use</a:t>
            </a:r>
          </a:p>
          <a:p>
            <a:r>
              <a:rPr lang="en-GB" b="1" dirty="0" smtClean="0"/>
              <a:t>Stay up to date and keep your child safe in today's digital world</a:t>
            </a:r>
          </a:p>
          <a:p>
            <a:endParaRPr lang="en-GB" dirty="0"/>
          </a:p>
        </p:txBody>
      </p:sp>
    </p:spTree>
    <p:extLst>
      <p:ext uri="{BB962C8B-B14F-4D97-AF65-F5344CB8AC3E}">
        <p14:creationId xmlns:p14="http://schemas.microsoft.com/office/powerpoint/2010/main" val="2459261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6943" y="627961"/>
            <a:ext cx="10851616" cy="280076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4400" b="1" u="sng" dirty="0" smtClean="0"/>
              <a:t>The three strands of the Maths Curriculum</a:t>
            </a:r>
          </a:p>
          <a:p>
            <a:r>
              <a:rPr lang="en-GB" sz="4400" dirty="0" smtClean="0"/>
              <a:t>Fluency</a:t>
            </a:r>
          </a:p>
          <a:p>
            <a:r>
              <a:rPr lang="en-GB" sz="4400" dirty="0" smtClean="0"/>
              <a:t>Problem solving</a:t>
            </a:r>
          </a:p>
          <a:p>
            <a:r>
              <a:rPr lang="en-GB" sz="4400" dirty="0" smtClean="0"/>
              <a:t>Reasoning</a:t>
            </a:r>
            <a:endParaRPr lang="en-GB" sz="4400" dirty="0"/>
          </a:p>
        </p:txBody>
      </p:sp>
      <p:sp>
        <p:nvSpPr>
          <p:cNvPr id="8" name="TextBox 7"/>
          <p:cNvSpPr txBox="1"/>
          <p:nvPr/>
        </p:nvSpPr>
        <p:spPr>
          <a:xfrm>
            <a:off x="198304" y="6345716"/>
            <a:ext cx="1167788" cy="369332"/>
          </a:xfrm>
          <a:prstGeom prst="rect">
            <a:avLst/>
          </a:prstGeom>
          <a:noFill/>
        </p:spPr>
        <p:txBody>
          <a:bodyPr wrap="square" rtlCol="0">
            <a:spAutoFit/>
          </a:bodyPr>
          <a:lstStyle/>
          <a:p>
            <a:r>
              <a:rPr lang="en-GB" dirty="0" smtClean="0"/>
              <a:t>E.R</a:t>
            </a:r>
            <a:endParaRPr lang="en-GB" dirty="0"/>
          </a:p>
        </p:txBody>
      </p:sp>
    </p:spTree>
    <p:extLst>
      <p:ext uri="{BB962C8B-B14F-4D97-AF65-F5344CB8AC3E}">
        <p14:creationId xmlns:p14="http://schemas.microsoft.com/office/powerpoint/2010/main" val="42904453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36805" y="338711"/>
            <a:ext cx="5438775" cy="6048375"/>
          </a:xfrm>
          <a:prstGeom prst="rect">
            <a:avLst/>
          </a:prstGeom>
        </p:spPr>
      </p:pic>
    </p:spTree>
    <p:extLst>
      <p:ext uri="{BB962C8B-B14F-4D97-AF65-F5344CB8AC3E}">
        <p14:creationId xmlns:p14="http://schemas.microsoft.com/office/powerpoint/2010/main" val="14104124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1699</TotalTime>
  <Words>1124</Words>
  <Application>Microsoft Office PowerPoint</Application>
  <PresentationFormat>Widescreen</PresentationFormat>
  <Paragraphs>183</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Tahoma</vt:lpstr>
      <vt:lpstr>Office Theme</vt:lpstr>
      <vt:lpstr>Welcome all parents/grandparents/carers!</vt:lpstr>
      <vt:lpstr>Impact Workshop Year 4 Maths</vt:lpstr>
      <vt:lpstr>E-safety Tips for Parents</vt:lpstr>
      <vt:lpstr>PowerPoint Presentation</vt:lpstr>
      <vt:lpstr>SMART Rules</vt:lpstr>
      <vt:lpstr>School website</vt:lpstr>
      <vt:lpstr>Have a look at NSPCC  Net Aware website or download the App</vt:lpstr>
      <vt:lpstr>PowerPoint Presentation</vt:lpstr>
      <vt:lpstr>PowerPoint Presentation</vt:lpstr>
      <vt:lpstr>PowerPoint Presentation</vt:lpstr>
      <vt:lpstr>PowerPoint Presentation</vt:lpstr>
      <vt:lpstr>PowerPoint Presentation</vt:lpstr>
      <vt:lpstr>Methods we use in school: Mental addition </vt:lpstr>
      <vt:lpstr>PowerPoint Presentation</vt:lpstr>
      <vt:lpstr>PowerPoint Presentation</vt:lpstr>
      <vt:lpstr>Number Bonds</vt:lpstr>
      <vt:lpstr>Formal written addition</vt:lpstr>
      <vt:lpstr>Written addition   </vt:lpstr>
      <vt:lpstr>Column subtraction </vt:lpstr>
      <vt:lpstr>Written multiplication</vt:lpstr>
      <vt:lpstr>Formal Written Method Division </vt:lpstr>
      <vt:lpstr>Thank you </vt:lpstr>
    </vt:vector>
  </TitlesOfParts>
  <Company>Education &amp; IT 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all parents/grandparents/carers</dc:title>
  <dc:creator>Jo Carpay</dc:creator>
  <cp:lastModifiedBy>Jo Carpay</cp:lastModifiedBy>
  <cp:revision>22</cp:revision>
  <cp:lastPrinted>2017-09-26T16:03:46Z</cp:lastPrinted>
  <dcterms:created xsi:type="dcterms:W3CDTF">2017-09-25T13:29:03Z</dcterms:created>
  <dcterms:modified xsi:type="dcterms:W3CDTF">2017-10-06T07:49:24Z</dcterms:modified>
</cp:coreProperties>
</file>